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6"/>
  </p:notesMasterIdLst>
  <p:sldIdLst>
    <p:sldId id="256" r:id="rId2"/>
    <p:sldId id="257" r:id="rId3"/>
    <p:sldId id="278" r:id="rId4"/>
    <p:sldId id="299" r:id="rId5"/>
    <p:sldId id="371" r:id="rId6"/>
    <p:sldId id="372" r:id="rId7"/>
    <p:sldId id="373" r:id="rId8"/>
    <p:sldId id="374" r:id="rId9"/>
    <p:sldId id="375" r:id="rId10"/>
    <p:sldId id="376" r:id="rId11"/>
    <p:sldId id="377" r:id="rId12"/>
    <p:sldId id="378" r:id="rId13"/>
    <p:sldId id="379" r:id="rId14"/>
    <p:sldId id="380" r:id="rId15"/>
    <p:sldId id="381" r:id="rId16"/>
    <p:sldId id="382" r:id="rId17"/>
    <p:sldId id="391" r:id="rId18"/>
    <p:sldId id="383" r:id="rId19"/>
    <p:sldId id="392" r:id="rId20"/>
    <p:sldId id="393" r:id="rId21"/>
    <p:sldId id="384" r:id="rId22"/>
    <p:sldId id="394" r:id="rId23"/>
    <p:sldId id="385" r:id="rId24"/>
    <p:sldId id="395" r:id="rId25"/>
    <p:sldId id="386" r:id="rId26"/>
    <p:sldId id="396" r:id="rId27"/>
    <p:sldId id="387" r:id="rId28"/>
    <p:sldId id="397" r:id="rId29"/>
    <p:sldId id="398" r:id="rId30"/>
    <p:sldId id="399" r:id="rId31"/>
    <p:sldId id="388" r:id="rId32"/>
    <p:sldId id="400" r:id="rId33"/>
    <p:sldId id="368" r:id="rId34"/>
    <p:sldId id="402" r:id="rId35"/>
    <p:sldId id="401" r:id="rId36"/>
    <p:sldId id="403" r:id="rId37"/>
    <p:sldId id="404" r:id="rId38"/>
    <p:sldId id="405" r:id="rId39"/>
    <p:sldId id="369" r:id="rId40"/>
    <p:sldId id="406" r:id="rId41"/>
    <p:sldId id="407" r:id="rId42"/>
    <p:sldId id="408" r:id="rId43"/>
    <p:sldId id="409" r:id="rId44"/>
    <p:sldId id="410" r:id="rId45"/>
    <p:sldId id="411" r:id="rId46"/>
    <p:sldId id="412" r:id="rId47"/>
    <p:sldId id="413" r:id="rId48"/>
    <p:sldId id="414" r:id="rId49"/>
    <p:sldId id="415" r:id="rId50"/>
    <p:sldId id="416" r:id="rId51"/>
    <p:sldId id="417" r:id="rId52"/>
    <p:sldId id="418" r:id="rId53"/>
    <p:sldId id="419" r:id="rId54"/>
    <p:sldId id="420" r:id="rId55"/>
    <p:sldId id="421" r:id="rId56"/>
    <p:sldId id="422" r:id="rId57"/>
    <p:sldId id="423" r:id="rId58"/>
    <p:sldId id="424" r:id="rId59"/>
    <p:sldId id="425" r:id="rId60"/>
    <p:sldId id="370" r:id="rId61"/>
    <p:sldId id="426" r:id="rId62"/>
    <p:sldId id="427" r:id="rId63"/>
    <p:sldId id="428" r:id="rId64"/>
    <p:sldId id="298" r:id="rId65"/>
  </p:sldIdLst>
  <p:sldSz cx="9144000" cy="5143500" type="screen16x9"/>
  <p:notesSz cx="6858000" cy="9144000"/>
  <p:embeddedFontLst>
    <p:embeddedFont>
      <p:font typeface="Roboto" panose="02000000000000000000" pitchFamily="2"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lkman Neo" initials="WN" lastIdx="1" clrIdx="0">
    <p:extLst>
      <p:ext uri="{19B8F6BF-5375-455C-9EA6-DF929625EA0E}">
        <p15:presenceInfo xmlns:p15="http://schemas.microsoft.com/office/powerpoint/2012/main" userId="2f8c92057b78d54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12"/>
  </p:normalViewPr>
  <p:slideViewPr>
    <p:cSldViewPr snapToGrid="0" snapToObjects="1">
      <p:cViewPr varScale="1">
        <p:scale>
          <a:sx n="162" d="100"/>
          <a:sy n="162" d="100"/>
        </p:scale>
        <p:origin x="2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80e1310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80e1310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1503799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80e1310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80e1310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422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3171314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3728780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1263857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4d7dadc72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4d7dadc7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dirty="0"/>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dirty="0"/>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20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31" name="Google Shape;31;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grpSp>
        <p:nvGrpSpPr>
          <p:cNvPr id="32" name="Google Shape;32;p4"/>
          <p:cNvGrpSpPr/>
          <p:nvPr/>
        </p:nvGrpSpPr>
        <p:grpSpPr>
          <a:xfrm>
            <a:off x="0" y="3903669"/>
            <a:ext cx="9144000" cy="1239925"/>
            <a:chOff x="0" y="3903669"/>
            <a:chExt cx="9144000" cy="1239925"/>
          </a:xfrm>
        </p:grpSpPr>
        <p:sp>
          <p:nvSpPr>
            <p:cNvPr id="33" name="Google Shape;33;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2000"/>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dirty="0"/>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dirty="0"/>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5" r:id="rId4"/>
    <p:sldLayoutId id="2147483656"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reduxjs/redux/issues/1287#issuecomment-175351978"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flutter.dev/docs/development/data-and-backend/state-mgmt/options" TargetMode="External"/><Relationship Id="rId3" Type="http://schemas.openxmlformats.org/officeDocument/2006/relationships/hyperlink" Target="https://flutter.dev/docs/development/data-and-backend/state-mgmt" TargetMode="External"/><Relationship Id="rId7" Type="http://schemas.openxmlformats.org/officeDocument/2006/relationships/hyperlink" Target="https://flutter.dev/docs/development/data-and-backend/state-mgmt/simpl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flutter.dev/docs/development/data-and-backend/state-mgmt/ephemeral-vs-app" TargetMode="External"/><Relationship Id="rId11" Type="http://schemas.openxmlformats.org/officeDocument/2006/relationships/hyperlink" Target="https://flutter.dev/docs/development/data-and-backend/firebase" TargetMode="External"/><Relationship Id="rId5" Type="http://schemas.openxmlformats.org/officeDocument/2006/relationships/hyperlink" Target="https://flutter.dev/docs/development/data-and-backend/state-mgmt/declarative" TargetMode="External"/><Relationship Id="rId10" Type="http://schemas.openxmlformats.org/officeDocument/2006/relationships/hyperlink" Target="https://flutter.dev/docs/development/data-and-backend/json" TargetMode="External"/><Relationship Id="rId4" Type="http://schemas.openxmlformats.org/officeDocument/2006/relationships/hyperlink" Target="https://flutter.dev/docs/development/data-and-backend/state-mgmt/intro" TargetMode="External"/><Relationship Id="rId9" Type="http://schemas.openxmlformats.org/officeDocument/2006/relationships/hyperlink" Target="https://flutter.dev/docs/development/data-and-backend/networking"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flutter/samples/tree/master/provider_counter" TargetMode="External"/><Relationship Id="rId2" Type="http://schemas.openxmlformats.org/officeDocument/2006/relationships/hyperlink" Target="https://github.com/flutter/samples/tree/master/provider_shopper"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pub.dev/packages/http"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pub.dev/documentation/http/latest/http/Client-class.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pub.dev/documentation/http/latest/http/StreamedRequest-class.html" TargetMode="External"/><Relationship Id="rId2" Type="http://schemas.openxmlformats.org/officeDocument/2006/relationships/hyperlink" Target="https://pub.dev/documentation/http/latest/http/Request-class.html"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pub.dev/documentation/http/latest/http/Client/send.htm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eveloper.android.com/training/basics/network-ops/connecting"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s://flutter.dev/docs/cookbook/networking/update-data.html" TargetMode="External"/><Relationship Id="rId3" Type="http://schemas.openxmlformats.org/officeDocument/2006/relationships/hyperlink" Target="https://flutter.dev/docs/cookbook/networking/delete-data.html" TargetMode="External"/><Relationship Id="rId7" Type="http://schemas.openxmlformats.org/officeDocument/2006/relationships/hyperlink" Target="https://flutter.dev/docs/cookbook/networking/send-data.html" TargetMode="External"/><Relationship Id="rId2" Type="http://schemas.openxmlformats.org/officeDocument/2006/relationships/hyperlink" Target="https://flutter.dev/docs/cookbook#networking" TargetMode="External"/><Relationship Id="rId1" Type="http://schemas.openxmlformats.org/officeDocument/2006/relationships/slideLayout" Target="../slideLayouts/slideLayout2.xml"/><Relationship Id="rId6" Type="http://schemas.openxmlformats.org/officeDocument/2006/relationships/hyperlink" Target="https://flutter.dev/docs/cookbook/networking/background-parsing.html" TargetMode="External"/><Relationship Id="rId5" Type="http://schemas.openxmlformats.org/officeDocument/2006/relationships/hyperlink" Target="https://flutter.dev/docs/cookbook/networking/authenticated-requests.html" TargetMode="External"/><Relationship Id="rId4" Type="http://schemas.openxmlformats.org/officeDocument/2006/relationships/hyperlink" Target="https://flutter.dev/docs/cookbook/networking/fetch-data.html" TargetMode="External"/><Relationship Id="rId9" Type="http://schemas.openxmlformats.org/officeDocument/2006/relationships/hyperlink" Target="https://flutter.dev/docs/cookbook/networking/web-sockets.html"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Tree_shaking" TargetMode="External"/><Relationship Id="rId2" Type="http://schemas.openxmlformats.org/officeDocument/2006/relationships/hyperlink" Target="https://en.wikipedia.org/wiki/Reflection_(computer_programming)"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api.dart.dev/stable/dart-convert"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pub.dev/packages/json_serializable"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api.dart.dev/stable/dart-convert/JsonCodec-class.html" TargetMode="External"/><Relationship Id="rId2" Type="http://schemas.openxmlformats.org/officeDocument/2006/relationships/hyperlink" Target="https://api.dart.dev/stable/dart-convert" TargetMode="External"/><Relationship Id="rId1" Type="http://schemas.openxmlformats.org/officeDocument/2006/relationships/slideLayout" Target="../slideLayouts/slideLayout2.xml"/><Relationship Id="rId5" Type="http://schemas.openxmlformats.org/officeDocument/2006/relationships/hyperlink" Target="https://github.com/dart-lang/json_serializable/blob/master/example/lib/example.dart" TargetMode="External"/><Relationship Id="rId4" Type="http://schemas.openxmlformats.org/officeDocument/2006/relationships/hyperlink" Target="https://pub.dev/packages/json_serializable"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firebase.google.com/docs" TargetMode="External"/><Relationship Id="rId2" Type="http://schemas.openxmlformats.org/officeDocument/2006/relationships/hyperlink" Target="https://firebase.google.com/docs/flutter/setup" TargetMode="External"/><Relationship Id="rId1" Type="http://schemas.openxmlformats.org/officeDocument/2006/relationships/slideLayout" Target="../slideLayouts/slideLayout2.xml"/><Relationship Id="rId6" Type="http://schemas.openxmlformats.org/officeDocument/2006/relationships/hyperlink" Target="https://github.com/FirebaseExtended/flutterfire" TargetMode="External"/><Relationship Id="rId5" Type="http://schemas.openxmlformats.org/officeDocument/2006/relationships/hyperlink" Target="https://medium.com/flutter/must-try-use-firebase-to-host-your-flutter-app-on-the-web-852ee533a469" TargetMode="External"/><Relationship Id="rId4" Type="http://schemas.openxmlformats.org/officeDocument/2006/relationships/hyperlink" Target="https://codelabs.developers.google.com/codelabs/flutter-firebase"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www.youtube.com/watch?v=DqJ_KjFzL9I&amp;t=38s" TargetMode="External"/><Relationship Id="rId2" Type="http://schemas.openxmlformats.org/officeDocument/2006/relationships/hyperlink" Target="https://medium.com/flutter-community/building-a-chat-app-with-flutter-and-firebase-from-scratch-9eaa7f41782e" TargetMode="External"/><Relationship Id="rId1" Type="http://schemas.openxmlformats.org/officeDocument/2006/relationships/slideLayout" Target="../slideLayouts/slideLayout2.xml"/><Relationship Id="rId6" Type="http://schemas.openxmlformats.org/officeDocument/2006/relationships/hyperlink" Target="https://www.youtube.com/watch?v=13-jNF984C0" TargetMode="External"/><Relationship Id="rId5" Type="http://schemas.openxmlformats.org/officeDocument/2006/relationships/hyperlink" Target="https://www.youtube.com/watch?v=u_Lyx8KJWpg" TargetMode="External"/><Relationship Id="rId4" Type="http://schemas.openxmlformats.org/officeDocument/2006/relationships/hyperlink" Target="https://www.youtube.com/watch?v=OlcYP6UXlm8"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flutter.dev/docs/get-started/flutter-for/declarative"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pi.flutter.dev/flutter/widgets/PageView-class.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2655500" y="1775222"/>
            <a:ext cx="8222100" cy="838800"/>
          </a:xfrm>
          <a:prstGeom prst="rect">
            <a:avLst/>
          </a:prstGeom>
        </p:spPr>
        <p:txBody>
          <a:bodyPr spcFirstLastPara="1" wrap="square" lIns="91425" tIns="91425" rIns="91425" bIns="91425" anchor="b" anchorCtr="0">
            <a:noAutofit/>
          </a:bodyPr>
          <a:lstStyle/>
          <a:p>
            <a:r>
              <a:rPr lang="en" altLang="zh-CN" dirty="0"/>
              <a:t>Data </a:t>
            </a:r>
            <a:r>
              <a:rPr lang="en" altLang="zh-CN"/>
              <a:t>&amp; Backend</a:t>
            </a:r>
            <a:endParaRPr lang="en" altLang="zh-CN" dirty="0"/>
          </a:p>
        </p:txBody>
      </p:sp>
      <p:sp>
        <p:nvSpPr>
          <p:cNvPr id="86" name="Google Shape;86;p13"/>
          <p:cNvSpPr txBox="1">
            <a:spLocks noGrp="1"/>
          </p:cNvSpPr>
          <p:nvPr>
            <p:ph type="subTitle" idx="1"/>
          </p:nvPr>
        </p:nvSpPr>
        <p:spPr>
          <a:xfrm>
            <a:off x="2655488" y="2715913"/>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err="1"/>
              <a:t>Wenxuan</a:t>
            </a:r>
            <a:r>
              <a:rPr lang="en-US" altLang="zh-CN" dirty="0"/>
              <a:t> Shi</a:t>
            </a:r>
          </a:p>
          <a:p>
            <a:pPr marL="0" lvl="0" indent="0" algn="l" rtl="0">
              <a:spcBef>
                <a:spcPts val="0"/>
              </a:spcBef>
              <a:spcAft>
                <a:spcPts val="0"/>
              </a:spcAft>
              <a:buNone/>
            </a:pPr>
            <a:r>
              <a:rPr lang="en-GB" dirty="0"/>
              <a:t>College of Software, Nankai University</a:t>
            </a:r>
          </a:p>
          <a:p>
            <a:pPr marL="0" lvl="0" indent="0" algn="l" rtl="0">
              <a:spcBef>
                <a:spcPts val="0"/>
              </a:spcBef>
              <a:spcAft>
                <a:spcPts val="0"/>
              </a:spcAft>
              <a:buNone/>
            </a:pPr>
            <a:endParaRPr dirty="0"/>
          </a:p>
          <a:p>
            <a:pPr marL="0" lvl="0" indent="0" algn="l" rtl="0">
              <a:spcBef>
                <a:spcPts val="0"/>
              </a:spcBef>
              <a:spcAft>
                <a:spcPts val="0"/>
              </a:spcAft>
              <a:buNone/>
            </a:pPr>
            <a:r>
              <a:rPr lang="en-GB" dirty="0"/>
              <a:t>Email: </a:t>
            </a:r>
            <a:r>
              <a:rPr lang="en-GB" dirty="0" err="1"/>
              <a:t>shiwx@nankai.edu.cn</a:t>
            </a:r>
            <a:endParaRPr lang="en-GB" dirty="0"/>
          </a:p>
          <a:p>
            <a:pPr marL="0" lvl="0" indent="0" algn="l" rtl="0">
              <a:spcBef>
                <a:spcPts val="0"/>
              </a:spcBef>
              <a:spcAft>
                <a:spcPts val="0"/>
              </a:spcAft>
              <a:buNone/>
            </a:pPr>
            <a:r>
              <a:rPr lang="en-GB" dirty="0" err="1"/>
              <a:t>Wechat</a:t>
            </a:r>
            <a:r>
              <a:rPr lang="en-GB" dirty="0"/>
              <a:t>: 13920561100</a:t>
            </a:r>
            <a:endParaRPr dirty="0"/>
          </a:p>
        </p:txBody>
      </p:sp>
      <p:pic>
        <p:nvPicPr>
          <p:cNvPr id="87" name="Google Shape;87;p13"/>
          <p:cNvPicPr preferRelativeResize="0"/>
          <p:nvPr/>
        </p:nvPicPr>
        <p:blipFill>
          <a:blip r:embed="rId3">
            <a:alphaModFix/>
          </a:blip>
          <a:stretch>
            <a:fillRect/>
          </a:stretch>
        </p:blipFill>
        <p:spPr>
          <a:xfrm>
            <a:off x="64700" y="1572700"/>
            <a:ext cx="2927700" cy="292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5E3AB9-38E2-C54B-A3E2-4A86E9C2B6F7}"/>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15793AA3-5D0A-9848-8A2A-55BA363EDF46}"/>
              </a:ext>
            </a:extLst>
          </p:cNvPr>
          <p:cNvSpPr>
            <a:spLocks noGrp="1"/>
          </p:cNvSpPr>
          <p:nvPr>
            <p:ph type="body" idx="1"/>
          </p:nvPr>
        </p:nvSpPr>
        <p:spPr>
          <a:xfrm>
            <a:off x="311700" y="1229875"/>
            <a:ext cx="2848810" cy="3339000"/>
          </a:xfrm>
        </p:spPr>
        <p:txBody>
          <a:bodyPr/>
          <a:lstStyle/>
          <a:p>
            <a:r>
              <a:rPr lang="en" altLang="zh-CN" dirty="0"/>
              <a:t>In this example, _index is ephemeral state.</a:t>
            </a:r>
          </a:p>
          <a:p>
            <a:r>
              <a:rPr lang="en" altLang="zh-CN" dirty="0"/>
              <a:t>Here, using </a:t>
            </a:r>
            <a:r>
              <a:rPr lang="en" altLang="zh-CN" dirty="0" err="1"/>
              <a:t>setState</a:t>
            </a:r>
            <a:r>
              <a:rPr lang="en" altLang="zh-CN" dirty="0"/>
              <a:t>() and a field inside the </a:t>
            </a:r>
            <a:r>
              <a:rPr lang="en" altLang="zh-CN" dirty="0" err="1"/>
              <a:t>StatefulWidget’s</a:t>
            </a:r>
            <a:r>
              <a:rPr lang="en" altLang="zh-CN" dirty="0"/>
              <a:t> State class is completely natural. </a:t>
            </a:r>
            <a:endParaRPr kumimoji="1" lang="zh-CN" altLang="en-US" dirty="0"/>
          </a:p>
        </p:txBody>
      </p:sp>
      <p:pic>
        <p:nvPicPr>
          <p:cNvPr id="4" name="图片 3">
            <a:extLst>
              <a:ext uri="{FF2B5EF4-FFF2-40B4-BE49-F238E27FC236}">
                <a16:creationId xmlns:a16="http://schemas.microsoft.com/office/drawing/2014/main" id="{D6D7662C-F5C4-8342-B346-E10C62218F9B}"/>
              </a:ext>
            </a:extLst>
          </p:cNvPr>
          <p:cNvPicPr>
            <a:picLocks noChangeAspect="1"/>
          </p:cNvPicPr>
          <p:nvPr/>
        </p:nvPicPr>
        <p:blipFill>
          <a:blip r:embed="rId2"/>
          <a:stretch>
            <a:fillRect/>
          </a:stretch>
        </p:blipFill>
        <p:spPr>
          <a:xfrm>
            <a:off x="3160510" y="0"/>
            <a:ext cx="5983490" cy="5143500"/>
          </a:xfrm>
          <a:prstGeom prst="rect">
            <a:avLst/>
          </a:prstGeom>
        </p:spPr>
      </p:pic>
    </p:spTree>
    <p:extLst>
      <p:ext uri="{BB962C8B-B14F-4D97-AF65-F5344CB8AC3E}">
        <p14:creationId xmlns:p14="http://schemas.microsoft.com/office/powerpoint/2010/main" val="1656554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76495-7F56-AC42-BCA5-03E92B20D64E}"/>
              </a:ext>
            </a:extLst>
          </p:cNvPr>
          <p:cNvSpPr>
            <a:spLocks noGrp="1"/>
          </p:cNvSpPr>
          <p:nvPr>
            <p:ph type="title"/>
          </p:nvPr>
        </p:nvSpPr>
        <p:spPr/>
        <p:txBody>
          <a:bodyPr/>
          <a:lstStyle/>
          <a:p>
            <a:endParaRPr kumimoji="1" lang="zh-CN" altLang="en-US" dirty="0"/>
          </a:p>
        </p:txBody>
      </p:sp>
      <p:sp>
        <p:nvSpPr>
          <p:cNvPr id="3" name="文本占位符 2">
            <a:extLst>
              <a:ext uri="{FF2B5EF4-FFF2-40B4-BE49-F238E27FC236}">
                <a16:creationId xmlns:a16="http://schemas.microsoft.com/office/drawing/2014/main" id="{0D32D608-2323-D44C-9CB1-9785180134FF}"/>
              </a:ext>
            </a:extLst>
          </p:cNvPr>
          <p:cNvSpPr>
            <a:spLocks noGrp="1"/>
          </p:cNvSpPr>
          <p:nvPr>
            <p:ph type="body" idx="1"/>
          </p:nvPr>
        </p:nvSpPr>
        <p:spPr/>
        <p:txBody>
          <a:bodyPr/>
          <a:lstStyle/>
          <a:p>
            <a:pPr marL="114300" indent="0">
              <a:buNone/>
            </a:pPr>
            <a:r>
              <a:rPr lang="en" altLang="zh-CN" dirty="0"/>
              <a:t>App state</a:t>
            </a:r>
          </a:p>
          <a:p>
            <a:r>
              <a:rPr lang="en" altLang="zh-CN" dirty="0"/>
              <a:t>State that is not ephemeral, that you want to share across many parts of your app, and that you want to keep between user sessions, is what we call application state (sometimes also called shared state).</a:t>
            </a:r>
          </a:p>
          <a:p>
            <a:endParaRPr kumimoji="1" lang="zh-CN" altLang="en-US" dirty="0"/>
          </a:p>
        </p:txBody>
      </p:sp>
    </p:spTree>
    <p:extLst>
      <p:ext uri="{BB962C8B-B14F-4D97-AF65-F5344CB8AC3E}">
        <p14:creationId xmlns:p14="http://schemas.microsoft.com/office/powerpoint/2010/main" val="131674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7819F4-B886-694E-A45C-6DB944FEF1BA}"/>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77CA2C60-2926-E04C-82B8-2DBAEA1D3D63}"/>
              </a:ext>
            </a:extLst>
          </p:cNvPr>
          <p:cNvSpPr>
            <a:spLocks noGrp="1"/>
          </p:cNvSpPr>
          <p:nvPr>
            <p:ph type="body" idx="1"/>
          </p:nvPr>
        </p:nvSpPr>
        <p:spPr/>
        <p:txBody>
          <a:bodyPr/>
          <a:lstStyle/>
          <a:p>
            <a:r>
              <a:rPr lang="en" altLang="zh-CN" dirty="0"/>
              <a:t>Examples of application state:</a:t>
            </a:r>
          </a:p>
          <a:p>
            <a:pPr lvl="1"/>
            <a:r>
              <a:rPr lang="en" altLang="zh-CN" dirty="0"/>
              <a:t>User preferences</a:t>
            </a:r>
          </a:p>
          <a:p>
            <a:pPr lvl="1"/>
            <a:r>
              <a:rPr lang="en" altLang="zh-CN" dirty="0"/>
              <a:t>Login info</a:t>
            </a:r>
          </a:p>
          <a:p>
            <a:pPr lvl="1"/>
            <a:r>
              <a:rPr lang="en" altLang="zh-CN" dirty="0"/>
              <a:t>Notifications in a social networking app</a:t>
            </a:r>
          </a:p>
          <a:p>
            <a:pPr lvl="1"/>
            <a:r>
              <a:rPr lang="en" altLang="zh-CN" dirty="0"/>
              <a:t>The shopping cart in an e-commerce app</a:t>
            </a:r>
          </a:p>
          <a:p>
            <a:pPr lvl="1"/>
            <a:r>
              <a:rPr lang="en" altLang="zh-CN" dirty="0"/>
              <a:t>Read/unread state of articles in a news app</a:t>
            </a:r>
          </a:p>
          <a:p>
            <a:endParaRPr kumimoji="1" lang="zh-CN" altLang="en-US" dirty="0"/>
          </a:p>
        </p:txBody>
      </p:sp>
    </p:spTree>
    <p:extLst>
      <p:ext uri="{BB962C8B-B14F-4D97-AF65-F5344CB8AC3E}">
        <p14:creationId xmlns:p14="http://schemas.microsoft.com/office/powerpoint/2010/main" val="570336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FB0E53-FA7B-8B41-AAEA-79E3FBE86C7D}"/>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902CB82A-D47A-3843-9C6D-FBFCC80D1FF7}"/>
              </a:ext>
            </a:extLst>
          </p:cNvPr>
          <p:cNvSpPr>
            <a:spLocks noGrp="1"/>
          </p:cNvSpPr>
          <p:nvPr>
            <p:ph type="body" idx="1"/>
          </p:nvPr>
        </p:nvSpPr>
        <p:spPr/>
        <p:txBody>
          <a:bodyPr/>
          <a:lstStyle/>
          <a:p>
            <a:pPr marL="114300" indent="0">
              <a:buNone/>
            </a:pPr>
            <a:r>
              <a:rPr lang="en" altLang="zh-CN" dirty="0"/>
              <a:t>There is no clear-cut rule</a:t>
            </a:r>
          </a:p>
          <a:p>
            <a:r>
              <a:rPr lang="en" altLang="zh-CN" dirty="0"/>
              <a:t>To be clear, you </a:t>
            </a:r>
            <a:r>
              <a:rPr lang="en" altLang="zh-CN" i="1" dirty="0"/>
              <a:t>can</a:t>
            </a:r>
            <a:r>
              <a:rPr lang="en" altLang="zh-CN" dirty="0"/>
              <a:t> use State and </a:t>
            </a:r>
            <a:r>
              <a:rPr lang="en" altLang="zh-CN" dirty="0" err="1"/>
              <a:t>setState</a:t>
            </a:r>
            <a:r>
              <a:rPr lang="en" altLang="zh-CN" dirty="0"/>
              <a:t>() to manage all of the state in your app. </a:t>
            </a:r>
          </a:p>
          <a:p>
            <a:r>
              <a:rPr lang="en" altLang="zh-CN" dirty="0"/>
              <a:t>In fact, the Flutter team does this in many simple app samples (including the starter app that you get with every flutter create).</a:t>
            </a:r>
          </a:p>
          <a:p>
            <a:r>
              <a:rPr lang="en" altLang="zh-CN" dirty="0"/>
              <a:t>There is no clear-cut, universal rule to distinguish whether a particular variable is ephemeral or app state. Sometimes, you’ll have to refactor one into another. </a:t>
            </a:r>
            <a:endParaRPr kumimoji="1" lang="zh-CN" altLang="en-US" dirty="0"/>
          </a:p>
        </p:txBody>
      </p:sp>
    </p:spTree>
    <p:extLst>
      <p:ext uri="{BB962C8B-B14F-4D97-AF65-F5344CB8AC3E}">
        <p14:creationId xmlns:p14="http://schemas.microsoft.com/office/powerpoint/2010/main" val="1597960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2A108-CF30-2E4B-BACC-68256BADEB16}"/>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C5B50FDD-930F-F344-9CC5-D0833F2E1C05}"/>
              </a:ext>
            </a:extLst>
          </p:cNvPr>
          <p:cNvSpPr>
            <a:spLocks noGrp="1"/>
          </p:cNvSpPr>
          <p:nvPr>
            <p:ph type="body" idx="1"/>
          </p:nvPr>
        </p:nvSpPr>
        <p:spPr/>
        <p:txBody>
          <a:bodyPr/>
          <a:lstStyle/>
          <a:p>
            <a:pPr marL="114300" indent="0">
              <a:buNone/>
            </a:pPr>
            <a:r>
              <a:rPr lang="en" altLang="zh-CN" dirty="0"/>
              <a:t>For that reason, take the following diagram with a large grain of salt:</a:t>
            </a:r>
            <a:endParaRPr kumimoji="1" lang="zh-CN" altLang="en-US" dirty="0"/>
          </a:p>
        </p:txBody>
      </p:sp>
      <p:pic>
        <p:nvPicPr>
          <p:cNvPr id="4" name="图片 3">
            <a:extLst>
              <a:ext uri="{FF2B5EF4-FFF2-40B4-BE49-F238E27FC236}">
                <a16:creationId xmlns:a16="http://schemas.microsoft.com/office/drawing/2014/main" id="{286C388E-0B0E-BB44-ADDD-4A59CE736C79}"/>
              </a:ext>
            </a:extLst>
          </p:cNvPr>
          <p:cNvPicPr>
            <a:picLocks noChangeAspect="1"/>
          </p:cNvPicPr>
          <p:nvPr/>
        </p:nvPicPr>
        <p:blipFill>
          <a:blip r:embed="rId2"/>
          <a:stretch>
            <a:fillRect/>
          </a:stretch>
        </p:blipFill>
        <p:spPr>
          <a:xfrm>
            <a:off x="2223157" y="1723637"/>
            <a:ext cx="4508500" cy="2908300"/>
          </a:xfrm>
          <a:prstGeom prst="rect">
            <a:avLst/>
          </a:prstGeom>
        </p:spPr>
      </p:pic>
    </p:spTree>
    <p:extLst>
      <p:ext uri="{BB962C8B-B14F-4D97-AF65-F5344CB8AC3E}">
        <p14:creationId xmlns:p14="http://schemas.microsoft.com/office/powerpoint/2010/main" val="530483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6E8EA-8543-3045-BA66-399115DD682D}"/>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73A90E7C-394D-0B4C-BC08-B4269044F62D}"/>
              </a:ext>
            </a:extLst>
          </p:cNvPr>
          <p:cNvSpPr>
            <a:spLocks noGrp="1"/>
          </p:cNvSpPr>
          <p:nvPr>
            <p:ph type="body" idx="1"/>
          </p:nvPr>
        </p:nvSpPr>
        <p:spPr/>
        <p:txBody>
          <a:bodyPr/>
          <a:lstStyle/>
          <a:p>
            <a:pPr marL="114300" indent="0">
              <a:buNone/>
            </a:pPr>
            <a:r>
              <a:rPr lang="en" altLang="zh-CN" dirty="0"/>
              <a:t>The rule of thumb is: </a:t>
            </a:r>
            <a:r>
              <a:rPr lang="en" altLang="zh-CN" dirty="0">
                <a:hlinkClick r:id="rId2"/>
              </a:rPr>
              <a:t>Do whatever is less awkward</a:t>
            </a:r>
            <a:r>
              <a:rPr lang="en" altLang="zh-CN" dirty="0"/>
              <a:t>.</a:t>
            </a:r>
          </a:p>
          <a:p>
            <a:r>
              <a:rPr lang="en" altLang="zh-CN" dirty="0"/>
              <a:t>In summary, there are two conceptual types of state in any Flutter app.</a:t>
            </a:r>
          </a:p>
          <a:p>
            <a:r>
              <a:rPr lang="en" altLang="zh-CN" dirty="0"/>
              <a:t>Both types have their place in any Flutter app, and the split between the two depends on your own preference and the complexity of the app.</a:t>
            </a:r>
            <a:endParaRPr kumimoji="1" lang="zh-CN" altLang="en-US" dirty="0"/>
          </a:p>
        </p:txBody>
      </p:sp>
    </p:spTree>
    <p:extLst>
      <p:ext uri="{BB962C8B-B14F-4D97-AF65-F5344CB8AC3E}">
        <p14:creationId xmlns:p14="http://schemas.microsoft.com/office/powerpoint/2010/main" val="1169223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596634-0A15-5548-BB64-B958084E1616}"/>
              </a:ext>
            </a:extLst>
          </p:cNvPr>
          <p:cNvSpPr>
            <a:spLocks noGrp="1"/>
          </p:cNvSpPr>
          <p:nvPr>
            <p:ph type="title"/>
          </p:nvPr>
        </p:nvSpPr>
        <p:spPr/>
        <p:txBody>
          <a:bodyPr/>
          <a:lstStyle/>
          <a:p>
            <a:r>
              <a:rPr lang="en" altLang="zh-CN" dirty="0"/>
              <a:t>Simple app state management</a:t>
            </a:r>
            <a:endParaRPr kumimoji="1" lang="zh-CN" altLang="en-US" dirty="0"/>
          </a:p>
        </p:txBody>
      </p:sp>
      <p:sp>
        <p:nvSpPr>
          <p:cNvPr id="3" name="文本占位符 2">
            <a:extLst>
              <a:ext uri="{FF2B5EF4-FFF2-40B4-BE49-F238E27FC236}">
                <a16:creationId xmlns:a16="http://schemas.microsoft.com/office/drawing/2014/main" id="{D0E2F0A5-ADFA-6B43-80A7-5F172F7C4D64}"/>
              </a:ext>
            </a:extLst>
          </p:cNvPr>
          <p:cNvSpPr>
            <a:spLocks noGrp="1"/>
          </p:cNvSpPr>
          <p:nvPr>
            <p:ph type="body" idx="1"/>
          </p:nvPr>
        </p:nvSpPr>
        <p:spPr/>
        <p:txBody>
          <a:bodyPr/>
          <a:lstStyle/>
          <a:p>
            <a:pPr marL="114300" indent="0">
              <a:buNone/>
            </a:pPr>
            <a:r>
              <a:rPr lang="en" altLang="zh-CN" dirty="0"/>
              <a:t>Our example</a:t>
            </a:r>
          </a:p>
          <a:p>
            <a:r>
              <a:rPr lang="en" altLang="zh-CN" dirty="0"/>
              <a:t>For illustration, consider the following simple app.</a:t>
            </a:r>
          </a:p>
          <a:p>
            <a:r>
              <a:rPr lang="en" altLang="zh-CN" dirty="0"/>
              <a:t>The app has two separate screens: a catalog, and a cart (represented by the </a:t>
            </a:r>
            <a:r>
              <a:rPr lang="en" altLang="zh-CN" dirty="0" err="1"/>
              <a:t>MyCatalog</a:t>
            </a:r>
            <a:r>
              <a:rPr lang="en" altLang="zh-CN" dirty="0"/>
              <a:t>, and </a:t>
            </a:r>
            <a:r>
              <a:rPr lang="en" altLang="zh-CN" dirty="0" err="1"/>
              <a:t>MyCart</a:t>
            </a:r>
            <a:r>
              <a:rPr lang="en" altLang="zh-CN" dirty="0"/>
              <a:t> widgets, respectively). </a:t>
            </a:r>
          </a:p>
          <a:p>
            <a:r>
              <a:rPr lang="en" altLang="zh-CN" dirty="0"/>
              <a:t>It could be a shopping app, but you can imagine the same structure in a simple social networking app (replace catalog for “wall” and cart for “favorites”).</a:t>
            </a:r>
          </a:p>
          <a:p>
            <a:endParaRPr kumimoji="1" lang="zh-CN" altLang="en-US" dirty="0"/>
          </a:p>
        </p:txBody>
      </p:sp>
    </p:spTree>
    <p:extLst>
      <p:ext uri="{BB962C8B-B14F-4D97-AF65-F5344CB8AC3E}">
        <p14:creationId xmlns:p14="http://schemas.microsoft.com/office/powerpoint/2010/main" val="489938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C3FA-B23E-6C43-ABA7-40DCC363AC0F}"/>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50C798D0-34E9-BE40-8072-F4E74A129702}"/>
              </a:ext>
            </a:extLst>
          </p:cNvPr>
          <p:cNvSpPr>
            <a:spLocks noGrp="1"/>
          </p:cNvSpPr>
          <p:nvPr>
            <p:ph type="body" idx="1"/>
          </p:nvPr>
        </p:nvSpPr>
        <p:spPr>
          <a:xfrm>
            <a:off x="311700" y="1229875"/>
            <a:ext cx="2872934" cy="3339000"/>
          </a:xfrm>
        </p:spPr>
        <p:txBody>
          <a:bodyPr/>
          <a:lstStyle/>
          <a:p>
            <a:r>
              <a:rPr lang="en" altLang="zh-CN" dirty="0"/>
              <a:t>The catalog screen includes a custom app bar (</a:t>
            </a:r>
            <a:r>
              <a:rPr lang="en" altLang="zh-CN" dirty="0" err="1"/>
              <a:t>MyAppBar</a:t>
            </a:r>
            <a:r>
              <a:rPr lang="en" altLang="zh-CN" dirty="0"/>
              <a:t>) and a scrolling view of many list items (</a:t>
            </a:r>
            <a:r>
              <a:rPr lang="en" altLang="zh-CN" dirty="0" err="1"/>
              <a:t>MyListItems</a:t>
            </a:r>
            <a:r>
              <a:rPr lang="en" altLang="zh-CN" dirty="0"/>
              <a:t>).</a:t>
            </a:r>
          </a:p>
          <a:p>
            <a:r>
              <a:rPr lang="en" altLang="zh-CN" dirty="0"/>
              <a:t>Here’s the app visualized as a widget tree.</a:t>
            </a:r>
          </a:p>
          <a:p>
            <a:endParaRPr kumimoji="1" lang="zh-CN" altLang="en-US" dirty="0"/>
          </a:p>
        </p:txBody>
      </p:sp>
      <p:pic>
        <p:nvPicPr>
          <p:cNvPr id="5" name="图片 4">
            <a:extLst>
              <a:ext uri="{FF2B5EF4-FFF2-40B4-BE49-F238E27FC236}">
                <a16:creationId xmlns:a16="http://schemas.microsoft.com/office/drawing/2014/main" id="{CA5C2799-4791-A946-8C09-A5BC1E545534}"/>
              </a:ext>
            </a:extLst>
          </p:cNvPr>
          <p:cNvPicPr>
            <a:picLocks noChangeAspect="1"/>
          </p:cNvPicPr>
          <p:nvPr/>
        </p:nvPicPr>
        <p:blipFill>
          <a:blip r:embed="rId2"/>
          <a:stretch>
            <a:fillRect/>
          </a:stretch>
        </p:blipFill>
        <p:spPr>
          <a:xfrm>
            <a:off x="6510283" y="0"/>
            <a:ext cx="2540000" cy="4876800"/>
          </a:xfrm>
          <a:prstGeom prst="rect">
            <a:avLst/>
          </a:prstGeom>
        </p:spPr>
      </p:pic>
      <p:pic>
        <p:nvPicPr>
          <p:cNvPr id="6" name="图片 5">
            <a:extLst>
              <a:ext uri="{FF2B5EF4-FFF2-40B4-BE49-F238E27FC236}">
                <a16:creationId xmlns:a16="http://schemas.microsoft.com/office/drawing/2014/main" id="{1BB4F68F-7868-FD42-9805-43DF764112DF}"/>
              </a:ext>
            </a:extLst>
          </p:cNvPr>
          <p:cNvPicPr>
            <a:picLocks noChangeAspect="1"/>
          </p:cNvPicPr>
          <p:nvPr/>
        </p:nvPicPr>
        <p:blipFill>
          <a:blip r:embed="rId3"/>
          <a:stretch>
            <a:fillRect/>
          </a:stretch>
        </p:blipFill>
        <p:spPr>
          <a:xfrm>
            <a:off x="2501024" y="834600"/>
            <a:ext cx="3937000" cy="3898900"/>
          </a:xfrm>
          <a:prstGeom prst="rect">
            <a:avLst/>
          </a:prstGeom>
        </p:spPr>
      </p:pic>
    </p:spTree>
    <p:extLst>
      <p:ext uri="{BB962C8B-B14F-4D97-AF65-F5344CB8AC3E}">
        <p14:creationId xmlns:p14="http://schemas.microsoft.com/office/powerpoint/2010/main" val="161303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7F22F3-2007-CB46-AAF4-BD674789845C}"/>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C637F47B-EB93-D948-8709-98583697D86A}"/>
              </a:ext>
            </a:extLst>
          </p:cNvPr>
          <p:cNvSpPr>
            <a:spLocks noGrp="1"/>
          </p:cNvSpPr>
          <p:nvPr>
            <p:ph type="body" idx="1"/>
          </p:nvPr>
        </p:nvSpPr>
        <p:spPr/>
        <p:txBody>
          <a:bodyPr/>
          <a:lstStyle/>
          <a:p>
            <a:pPr marL="114300" indent="0">
              <a:buNone/>
            </a:pPr>
            <a:r>
              <a:rPr lang="en" altLang="zh-CN" dirty="0"/>
              <a:t>Lifting state up</a:t>
            </a:r>
          </a:p>
          <a:p>
            <a:r>
              <a:rPr lang="en" altLang="zh-CN" dirty="0"/>
              <a:t>In Flutter, it makes sense to keep the state above the widgets that use it. Why? In declarative frameworks like Flutter, if you want to change the UI, you have to rebuild it.</a:t>
            </a:r>
          </a:p>
          <a:p>
            <a:r>
              <a:rPr lang="en" altLang="zh-CN" dirty="0"/>
              <a:t>In Flutter, you construct a new widget every time its contents change. </a:t>
            </a:r>
            <a:endParaRPr kumimoji="1" lang="zh-CN" altLang="en-US" dirty="0"/>
          </a:p>
        </p:txBody>
      </p:sp>
      <p:pic>
        <p:nvPicPr>
          <p:cNvPr id="4" name="图片 3">
            <a:extLst>
              <a:ext uri="{FF2B5EF4-FFF2-40B4-BE49-F238E27FC236}">
                <a16:creationId xmlns:a16="http://schemas.microsoft.com/office/drawing/2014/main" id="{2E12E0F9-6E3E-5D49-A51B-E4C8237E5C14}"/>
              </a:ext>
            </a:extLst>
          </p:cNvPr>
          <p:cNvPicPr>
            <a:picLocks noChangeAspect="1"/>
          </p:cNvPicPr>
          <p:nvPr/>
        </p:nvPicPr>
        <p:blipFill>
          <a:blip r:embed="rId2"/>
          <a:stretch>
            <a:fillRect/>
          </a:stretch>
        </p:blipFill>
        <p:spPr>
          <a:xfrm>
            <a:off x="1628227" y="3196075"/>
            <a:ext cx="5588000" cy="1435100"/>
          </a:xfrm>
          <a:prstGeom prst="rect">
            <a:avLst/>
          </a:prstGeom>
        </p:spPr>
      </p:pic>
    </p:spTree>
    <p:extLst>
      <p:ext uri="{BB962C8B-B14F-4D97-AF65-F5344CB8AC3E}">
        <p14:creationId xmlns:p14="http://schemas.microsoft.com/office/powerpoint/2010/main" val="1270259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D6A34-749B-224C-AC04-41CA4D015043}"/>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DBFC5AA5-50B8-C648-9BA6-3D3313721EB1}"/>
              </a:ext>
            </a:extLst>
          </p:cNvPr>
          <p:cNvSpPr>
            <a:spLocks noGrp="1"/>
          </p:cNvSpPr>
          <p:nvPr>
            <p:ph type="body" idx="1"/>
          </p:nvPr>
        </p:nvSpPr>
        <p:spPr/>
        <p:txBody>
          <a:bodyPr/>
          <a:lstStyle/>
          <a:p>
            <a:r>
              <a:rPr lang="en" altLang="zh-CN" dirty="0"/>
              <a:t>Now </a:t>
            </a:r>
            <a:r>
              <a:rPr lang="en" altLang="zh-CN" dirty="0" err="1"/>
              <a:t>MyCart</a:t>
            </a:r>
            <a:r>
              <a:rPr lang="en" altLang="zh-CN" dirty="0"/>
              <a:t> has only one code path for building any version of the UI.</a:t>
            </a:r>
            <a:endParaRPr kumimoji="1" lang="zh-CN" altLang="en-US" dirty="0"/>
          </a:p>
        </p:txBody>
      </p:sp>
      <p:pic>
        <p:nvPicPr>
          <p:cNvPr id="4" name="图片 3">
            <a:extLst>
              <a:ext uri="{FF2B5EF4-FFF2-40B4-BE49-F238E27FC236}">
                <a16:creationId xmlns:a16="http://schemas.microsoft.com/office/drawing/2014/main" id="{C31CAE6A-F923-CB49-9FE6-58A2F5497D50}"/>
              </a:ext>
            </a:extLst>
          </p:cNvPr>
          <p:cNvPicPr>
            <a:picLocks noChangeAspect="1"/>
          </p:cNvPicPr>
          <p:nvPr/>
        </p:nvPicPr>
        <p:blipFill>
          <a:blip r:embed="rId2"/>
          <a:stretch>
            <a:fillRect/>
          </a:stretch>
        </p:blipFill>
        <p:spPr>
          <a:xfrm>
            <a:off x="717550" y="1843471"/>
            <a:ext cx="7708900" cy="2260600"/>
          </a:xfrm>
          <a:prstGeom prst="rect">
            <a:avLst/>
          </a:prstGeom>
        </p:spPr>
      </p:pic>
    </p:spTree>
    <p:extLst>
      <p:ext uri="{BB962C8B-B14F-4D97-AF65-F5344CB8AC3E}">
        <p14:creationId xmlns:p14="http://schemas.microsoft.com/office/powerpoint/2010/main" val="2923157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 name="标题 2">
            <a:extLst>
              <a:ext uri="{FF2B5EF4-FFF2-40B4-BE49-F238E27FC236}">
                <a16:creationId xmlns:a16="http://schemas.microsoft.com/office/drawing/2014/main" id="{6C469213-BA0D-F846-ACE0-F5C0401B7773}"/>
              </a:ext>
            </a:extLst>
          </p:cNvPr>
          <p:cNvSpPr>
            <a:spLocks noGrp="1"/>
          </p:cNvSpPr>
          <p:nvPr>
            <p:ph type="title"/>
          </p:nvPr>
        </p:nvSpPr>
        <p:spPr/>
        <p:txBody>
          <a:bodyPr/>
          <a:lstStyle/>
          <a:p>
            <a:r>
              <a:rPr lang="en-US" altLang="zh-CN" dirty="0"/>
              <a:t>Topics</a:t>
            </a:r>
            <a:endParaRPr lang="zh-CN" altLang="en-US" dirty="0"/>
          </a:p>
        </p:txBody>
      </p:sp>
      <p:sp>
        <p:nvSpPr>
          <p:cNvPr id="5" name="文本占位符 4">
            <a:extLst>
              <a:ext uri="{FF2B5EF4-FFF2-40B4-BE49-F238E27FC236}">
                <a16:creationId xmlns:a16="http://schemas.microsoft.com/office/drawing/2014/main" id="{06B53D32-56A0-5740-BE2B-F14CC3195743}"/>
              </a:ext>
            </a:extLst>
          </p:cNvPr>
          <p:cNvSpPr>
            <a:spLocks noGrp="1"/>
          </p:cNvSpPr>
          <p:nvPr>
            <p:ph type="body" idx="1"/>
          </p:nvPr>
        </p:nvSpPr>
        <p:spPr>
          <a:xfrm>
            <a:off x="311700" y="1048815"/>
            <a:ext cx="8520600" cy="3339000"/>
          </a:xfrm>
        </p:spPr>
        <p:txBody>
          <a:bodyPr/>
          <a:lstStyle/>
          <a:p>
            <a:r>
              <a:rPr lang="en" altLang="zh-CN" u="sng" dirty="0">
                <a:hlinkClick r:id="rId3"/>
              </a:rPr>
              <a:t>State management</a:t>
            </a:r>
            <a:endParaRPr lang="en" altLang="zh-CN" u="sng" dirty="0"/>
          </a:p>
          <a:p>
            <a:pPr lvl="1"/>
            <a:r>
              <a:rPr lang="en" altLang="zh-CN" u="sng" dirty="0">
                <a:hlinkClick r:id="rId4"/>
              </a:rPr>
              <a:t>Introduction</a:t>
            </a:r>
            <a:endParaRPr lang="en" altLang="zh-CN" dirty="0"/>
          </a:p>
          <a:p>
            <a:pPr lvl="1"/>
            <a:r>
              <a:rPr lang="en" altLang="zh-CN" dirty="0">
                <a:hlinkClick r:id="rId5"/>
              </a:rPr>
              <a:t>Think declaratively</a:t>
            </a:r>
            <a:endParaRPr lang="en" altLang="zh-CN" dirty="0"/>
          </a:p>
          <a:p>
            <a:pPr lvl="1"/>
            <a:r>
              <a:rPr lang="en" altLang="zh-CN" dirty="0">
                <a:hlinkClick r:id="rId6"/>
              </a:rPr>
              <a:t>Ephemeral vs app state</a:t>
            </a:r>
            <a:endParaRPr lang="en" altLang="zh-CN" dirty="0"/>
          </a:p>
          <a:p>
            <a:pPr lvl="1"/>
            <a:r>
              <a:rPr lang="en" altLang="zh-CN" dirty="0">
                <a:hlinkClick r:id="rId7"/>
              </a:rPr>
              <a:t>Simple app state management</a:t>
            </a:r>
            <a:endParaRPr lang="en" altLang="zh-CN" dirty="0"/>
          </a:p>
          <a:p>
            <a:pPr lvl="1"/>
            <a:r>
              <a:rPr lang="en" altLang="zh-CN" dirty="0">
                <a:hlinkClick r:id="rId8"/>
              </a:rPr>
              <a:t>Options</a:t>
            </a:r>
            <a:endParaRPr lang="en" altLang="zh-CN" dirty="0"/>
          </a:p>
          <a:p>
            <a:r>
              <a:rPr lang="en" altLang="zh-CN" dirty="0">
                <a:hlinkClick r:id="rId9"/>
              </a:rPr>
              <a:t>Networking &amp; http</a:t>
            </a:r>
            <a:endParaRPr lang="en" altLang="zh-CN" dirty="0"/>
          </a:p>
          <a:p>
            <a:r>
              <a:rPr lang="en" altLang="zh-CN" dirty="0">
                <a:hlinkClick r:id="rId10"/>
              </a:rPr>
              <a:t>JSON and serialization</a:t>
            </a:r>
            <a:endParaRPr lang="en" altLang="zh-CN" dirty="0"/>
          </a:p>
          <a:p>
            <a:r>
              <a:rPr lang="en" altLang="zh-CN" dirty="0">
                <a:hlinkClick r:id="rId11"/>
              </a:rPr>
              <a:t>Firebase</a:t>
            </a:r>
            <a:endParaRPr lang="en"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E98A20-7F1B-4943-852D-991370335CBE}"/>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F6B15B07-6017-AE42-A1C8-170750FC751E}"/>
              </a:ext>
            </a:extLst>
          </p:cNvPr>
          <p:cNvSpPr>
            <a:spLocks noGrp="1"/>
          </p:cNvSpPr>
          <p:nvPr>
            <p:ph type="body" idx="1"/>
          </p:nvPr>
        </p:nvSpPr>
        <p:spPr>
          <a:xfrm>
            <a:off x="311700" y="1229875"/>
            <a:ext cx="3361666" cy="3339000"/>
          </a:xfrm>
        </p:spPr>
        <p:txBody>
          <a:bodyPr/>
          <a:lstStyle/>
          <a:p>
            <a:r>
              <a:rPr lang="en" altLang="zh-CN" dirty="0"/>
              <a:t>In our example, contents needs to live in </a:t>
            </a:r>
            <a:r>
              <a:rPr lang="en" altLang="zh-CN" dirty="0" err="1"/>
              <a:t>MyApp</a:t>
            </a:r>
            <a:r>
              <a:rPr lang="en" altLang="zh-CN" dirty="0"/>
              <a:t>. Whenever it changes, it rebuilds </a:t>
            </a:r>
            <a:r>
              <a:rPr lang="en" altLang="zh-CN" dirty="0" err="1"/>
              <a:t>MyCart</a:t>
            </a:r>
            <a:r>
              <a:rPr lang="en" altLang="zh-CN" dirty="0"/>
              <a:t> from above (more on that later).</a:t>
            </a:r>
            <a:endParaRPr kumimoji="1" lang="zh-CN" altLang="en-US" dirty="0"/>
          </a:p>
        </p:txBody>
      </p:sp>
      <p:pic>
        <p:nvPicPr>
          <p:cNvPr id="4" name="图片 3">
            <a:extLst>
              <a:ext uri="{FF2B5EF4-FFF2-40B4-BE49-F238E27FC236}">
                <a16:creationId xmlns:a16="http://schemas.microsoft.com/office/drawing/2014/main" id="{DF438F2C-09D0-8D46-B8E8-50AF01BA3107}"/>
              </a:ext>
            </a:extLst>
          </p:cNvPr>
          <p:cNvPicPr>
            <a:picLocks noChangeAspect="1"/>
          </p:cNvPicPr>
          <p:nvPr/>
        </p:nvPicPr>
        <p:blipFill>
          <a:blip r:embed="rId2"/>
          <a:stretch>
            <a:fillRect/>
          </a:stretch>
        </p:blipFill>
        <p:spPr>
          <a:xfrm>
            <a:off x="2847865" y="949925"/>
            <a:ext cx="3937000" cy="3898900"/>
          </a:xfrm>
          <a:prstGeom prst="rect">
            <a:avLst/>
          </a:prstGeom>
        </p:spPr>
      </p:pic>
    </p:spTree>
    <p:extLst>
      <p:ext uri="{BB962C8B-B14F-4D97-AF65-F5344CB8AC3E}">
        <p14:creationId xmlns:p14="http://schemas.microsoft.com/office/powerpoint/2010/main" val="2127142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FD8A22-E2D5-7F45-A2C4-A3CDF4D9F32D}"/>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1FD793D9-4CE2-F04E-A49D-6E7D978E5D6E}"/>
              </a:ext>
            </a:extLst>
          </p:cNvPr>
          <p:cNvSpPr>
            <a:spLocks noGrp="1"/>
          </p:cNvSpPr>
          <p:nvPr>
            <p:ph type="body" idx="1"/>
          </p:nvPr>
        </p:nvSpPr>
        <p:spPr/>
        <p:txBody>
          <a:bodyPr/>
          <a:lstStyle/>
          <a:p>
            <a:pPr marL="114300" indent="0">
              <a:buNone/>
            </a:pPr>
            <a:r>
              <a:rPr lang="en" altLang="zh-CN" dirty="0"/>
              <a:t>Accessing the state</a:t>
            </a:r>
          </a:p>
          <a:p>
            <a:r>
              <a:rPr lang="en" altLang="zh-CN" dirty="0"/>
              <a:t>When a user clicks on one of the items in the catalog, it’s added to the cart. But since the cart lives above </a:t>
            </a:r>
            <a:r>
              <a:rPr lang="en" altLang="zh-CN" dirty="0" err="1"/>
              <a:t>MyListItem</a:t>
            </a:r>
            <a:r>
              <a:rPr lang="en" altLang="zh-CN" dirty="0"/>
              <a:t>, how do we do that?</a:t>
            </a:r>
          </a:p>
          <a:p>
            <a:r>
              <a:rPr lang="en" altLang="zh-CN" dirty="0"/>
              <a:t>A simple option is to provide a callback that </a:t>
            </a:r>
            <a:r>
              <a:rPr lang="en" altLang="zh-CN" dirty="0" err="1"/>
              <a:t>MyListItem</a:t>
            </a:r>
            <a:r>
              <a:rPr lang="en" altLang="zh-CN" dirty="0"/>
              <a:t> can call when it is clicked.</a:t>
            </a:r>
          </a:p>
          <a:p>
            <a:endParaRPr kumimoji="1" lang="zh-CN" altLang="en-US" dirty="0"/>
          </a:p>
        </p:txBody>
      </p:sp>
    </p:spTree>
    <p:extLst>
      <p:ext uri="{BB962C8B-B14F-4D97-AF65-F5344CB8AC3E}">
        <p14:creationId xmlns:p14="http://schemas.microsoft.com/office/powerpoint/2010/main" val="865036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F6624-B15A-F945-9546-D5264DBC6011}"/>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3DC6CA17-E589-364C-84D9-5703BFEA2F40}"/>
              </a:ext>
            </a:extLst>
          </p:cNvPr>
          <p:cNvSpPr>
            <a:spLocks noGrp="1"/>
          </p:cNvSpPr>
          <p:nvPr>
            <p:ph type="body" idx="1"/>
          </p:nvPr>
        </p:nvSpPr>
        <p:spPr/>
        <p:txBody>
          <a:bodyPr/>
          <a:lstStyle/>
          <a:p>
            <a:r>
              <a:rPr lang="en" altLang="zh-CN" dirty="0"/>
              <a:t>Inside </a:t>
            </a:r>
            <a:r>
              <a:rPr lang="en" altLang="zh-CN" dirty="0" err="1"/>
              <a:t>MyCatalog</a:t>
            </a:r>
            <a:r>
              <a:rPr lang="en" altLang="zh-CN" dirty="0"/>
              <a:t> you can define the following:</a:t>
            </a:r>
            <a:endParaRPr kumimoji="1" lang="zh-CN" altLang="en-US" dirty="0"/>
          </a:p>
        </p:txBody>
      </p:sp>
      <p:pic>
        <p:nvPicPr>
          <p:cNvPr id="4" name="图片 3">
            <a:extLst>
              <a:ext uri="{FF2B5EF4-FFF2-40B4-BE49-F238E27FC236}">
                <a16:creationId xmlns:a16="http://schemas.microsoft.com/office/drawing/2014/main" id="{E5CCD383-A6A5-6B43-A36C-6045A279A4AF}"/>
              </a:ext>
            </a:extLst>
          </p:cNvPr>
          <p:cNvPicPr>
            <a:picLocks noChangeAspect="1"/>
          </p:cNvPicPr>
          <p:nvPr/>
        </p:nvPicPr>
        <p:blipFill>
          <a:blip r:embed="rId2"/>
          <a:stretch>
            <a:fillRect/>
          </a:stretch>
        </p:blipFill>
        <p:spPr>
          <a:xfrm>
            <a:off x="628650" y="1761700"/>
            <a:ext cx="7886700" cy="2971800"/>
          </a:xfrm>
          <a:prstGeom prst="rect">
            <a:avLst/>
          </a:prstGeom>
        </p:spPr>
      </p:pic>
    </p:spTree>
    <p:extLst>
      <p:ext uri="{BB962C8B-B14F-4D97-AF65-F5344CB8AC3E}">
        <p14:creationId xmlns:p14="http://schemas.microsoft.com/office/powerpoint/2010/main" val="3560185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E921B-63A3-BA4F-9224-456DF6663885}"/>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42F8FFEC-71F1-0749-ADB5-125F4FE85065}"/>
              </a:ext>
            </a:extLst>
          </p:cNvPr>
          <p:cNvSpPr>
            <a:spLocks noGrp="1"/>
          </p:cNvSpPr>
          <p:nvPr>
            <p:ph type="body" idx="1"/>
          </p:nvPr>
        </p:nvSpPr>
        <p:spPr/>
        <p:txBody>
          <a:bodyPr/>
          <a:lstStyle/>
          <a:p>
            <a:pPr marL="114300" indent="0">
              <a:buNone/>
            </a:pPr>
            <a:r>
              <a:rPr lang="en" altLang="zh-CN" dirty="0" err="1"/>
              <a:t>ChangeNotifier</a:t>
            </a:r>
            <a:endParaRPr lang="en" altLang="zh-CN" dirty="0"/>
          </a:p>
          <a:p>
            <a:r>
              <a:rPr lang="en" altLang="zh-CN" dirty="0" err="1"/>
              <a:t>ChangeNotifier</a:t>
            </a:r>
            <a:r>
              <a:rPr lang="en" altLang="zh-CN" dirty="0"/>
              <a:t> is a simple class included in the Flutter SDK which provides change notification to its listeners. </a:t>
            </a:r>
          </a:p>
          <a:p>
            <a:r>
              <a:rPr lang="en" altLang="zh-CN" dirty="0"/>
              <a:t>In other words, if something is a </a:t>
            </a:r>
            <a:r>
              <a:rPr lang="en" altLang="zh-CN" dirty="0" err="1"/>
              <a:t>ChangeNotifier</a:t>
            </a:r>
            <a:r>
              <a:rPr lang="en" altLang="zh-CN" dirty="0"/>
              <a:t>, you can subscribe to its changes. (It is a form of Observable, for those familiar with the term.)</a:t>
            </a:r>
          </a:p>
          <a:p>
            <a:r>
              <a:rPr lang="en" altLang="zh-CN" dirty="0"/>
              <a:t>In provider, </a:t>
            </a:r>
            <a:r>
              <a:rPr lang="en" altLang="zh-CN" dirty="0" err="1"/>
              <a:t>ChangeNotifier</a:t>
            </a:r>
            <a:r>
              <a:rPr lang="en" altLang="zh-CN" dirty="0"/>
              <a:t> is one way to encapsulate your application state. </a:t>
            </a:r>
            <a:endParaRPr kumimoji="1" lang="zh-CN" altLang="en-US" dirty="0"/>
          </a:p>
        </p:txBody>
      </p:sp>
    </p:spTree>
    <p:extLst>
      <p:ext uri="{BB962C8B-B14F-4D97-AF65-F5344CB8AC3E}">
        <p14:creationId xmlns:p14="http://schemas.microsoft.com/office/powerpoint/2010/main" val="1570782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7E116-F25E-334F-9D85-E2D0822373EF}"/>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1AAAE869-CA02-C145-AED0-EBD3B6B6DECB}"/>
              </a:ext>
            </a:extLst>
          </p:cNvPr>
          <p:cNvSpPr>
            <a:spLocks noGrp="1"/>
          </p:cNvSpPr>
          <p:nvPr>
            <p:ph type="body" idx="1"/>
          </p:nvPr>
        </p:nvSpPr>
        <p:spPr>
          <a:xfrm>
            <a:off x="311700" y="1229875"/>
            <a:ext cx="2557624" cy="3339000"/>
          </a:xfrm>
        </p:spPr>
        <p:txBody>
          <a:bodyPr/>
          <a:lstStyle/>
          <a:p>
            <a:r>
              <a:rPr lang="en" altLang="zh-CN" dirty="0"/>
              <a:t>In our shopping app example, we want to manage the state of the cart in a </a:t>
            </a:r>
            <a:r>
              <a:rPr lang="en" altLang="zh-CN" dirty="0" err="1"/>
              <a:t>ChangeNotifier</a:t>
            </a:r>
            <a:r>
              <a:rPr lang="en" altLang="zh-CN" dirty="0"/>
              <a:t>. </a:t>
            </a:r>
            <a:endParaRPr kumimoji="1" lang="zh-CN" altLang="en-US" dirty="0"/>
          </a:p>
        </p:txBody>
      </p:sp>
      <p:pic>
        <p:nvPicPr>
          <p:cNvPr id="4" name="图片 3">
            <a:extLst>
              <a:ext uri="{FF2B5EF4-FFF2-40B4-BE49-F238E27FC236}">
                <a16:creationId xmlns:a16="http://schemas.microsoft.com/office/drawing/2014/main" id="{CF77337F-7BC7-B54B-A6EC-73F6D9FA5F51}"/>
              </a:ext>
            </a:extLst>
          </p:cNvPr>
          <p:cNvPicPr>
            <a:picLocks noChangeAspect="1"/>
          </p:cNvPicPr>
          <p:nvPr/>
        </p:nvPicPr>
        <p:blipFill>
          <a:blip r:embed="rId2"/>
          <a:stretch>
            <a:fillRect/>
          </a:stretch>
        </p:blipFill>
        <p:spPr>
          <a:xfrm>
            <a:off x="2806262" y="213934"/>
            <a:ext cx="6337738" cy="4715631"/>
          </a:xfrm>
          <a:prstGeom prst="rect">
            <a:avLst/>
          </a:prstGeom>
        </p:spPr>
      </p:pic>
    </p:spTree>
    <p:extLst>
      <p:ext uri="{BB962C8B-B14F-4D97-AF65-F5344CB8AC3E}">
        <p14:creationId xmlns:p14="http://schemas.microsoft.com/office/powerpoint/2010/main" val="2826561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74483A-2653-A849-BB9C-0052F818C8DE}"/>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21EF829B-B0C5-4845-BEC1-14774D184325}"/>
              </a:ext>
            </a:extLst>
          </p:cNvPr>
          <p:cNvSpPr>
            <a:spLocks noGrp="1"/>
          </p:cNvSpPr>
          <p:nvPr>
            <p:ph type="body" idx="1"/>
          </p:nvPr>
        </p:nvSpPr>
        <p:spPr/>
        <p:txBody>
          <a:bodyPr/>
          <a:lstStyle/>
          <a:p>
            <a:pPr marL="114300" indent="0">
              <a:buNone/>
            </a:pPr>
            <a:r>
              <a:rPr lang="en" altLang="zh-CN" dirty="0" err="1"/>
              <a:t>ChangeNotifierProvider</a:t>
            </a:r>
            <a:endParaRPr lang="en" altLang="zh-CN" dirty="0"/>
          </a:p>
          <a:p>
            <a:r>
              <a:rPr lang="en" altLang="zh-CN" dirty="0" err="1"/>
              <a:t>ChangeNotifierProvider</a:t>
            </a:r>
            <a:r>
              <a:rPr lang="en" altLang="zh-CN" dirty="0"/>
              <a:t> is the widget that provides an instance of a </a:t>
            </a:r>
            <a:r>
              <a:rPr lang="en" altLang="zh-CN" dirty="0" err="1"/>
              <a:t>ChangeNotifier</a:t>
            </a:r>
            <a:r>
              <a:rPr lang="en" altLang="zh-CN" dirty="0"/>
              <a:t> to its descendants. </a:t>
            </a:r>
          </a:p>
          <a:p>
            <a:r>
              <a:rPr lang="en" altLang="zh-CN" dirty="0"/>
              <a:t>It comes from the provider package.</a:t>
            </a:r>
            <a:endParaRPr kumimoji="1" lang="zh-CN" altLang="en-US" dirty="0"/>
          </a:p>
        </p:txBody>
      </p:sp>
      <p:pic>
        <p:nvPicPr>
          <p:cNvPr id="4" name="图片 3">
            <a:extLst>
              <a:ext uri="{FF2B5EF4-FFF2-40B4-BE49-F238E27FC236}">
                <a16:creationId xmlns:a16="http://schemas.microsoft.com/office/drawing/2014/main" id="{27B3C71E-FDFC-1A41-8106-5EE4FD20F844}"/>
              </a:ext>
            </a:extLst>
          </p:cNvPr>
          <p:cNvPicPr>
            <a:picLocks noChangeAspect="1"/>
          </p:cNvPicPr>
          <p:nvPr/>
        </p:nvPicPr>
        <p:blipFill>
          <a:blip r:embed="rId2"/>
          <a:stretch>
            <a:fillRect/>
          </a:stretch>
        </p:blipFill>
        <p:spPr>
          <a:xfrm>
            <a:off x="1861425" y="2827775"/>
            <a:ext cx="4711700" cy="2171700"/>
          </a:xfrm>
          <a:prstGeom prst="rect">
            <a:avLst/>
          </a:prstGeom>
        </p:spPr>
      </p:pic>
    </p:spTree>
    <p:extLst>
      <p:ext uri="{BB962C8B-B14F-4D97-AF65-F5344CB8AC3E}">
        <p14:creationId xmlns:p14="http://schemas.microsoft.com/office/powerpoint/2010/main" val="2232164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D742BB-4646-1748-997A-7C4E0EE57C93}"/>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AD7AF939-DC32-DE44-AFF6-3394B70A592A}"/>
              </a:ext>
            </a:extLst>
          </p:cNvPr>
          <p:cNvSpPr>
            <a:spLocks noGrp="1"/>
          </p:cNvSpPr>
          <p:nvPr>
            <p:ph type="body" idx="1"/>
          </p:nvPr>
        </p:nvSpPr>
        <p:spPr/>
        <p:txBody>
          <a:bodyPr/>
          <a:lstStyle/>
          <a:p>
            <a:r>
              <a:rPr lang="en" altLang="zh-CN" dirty="0"/>
              <a:t>If you want to provide more than one class, you can use </a:t>
            </a:r>
            <a:r>
              <a:rPr lang="en" altLang="zh-CN" dirty="0" err="1"/>
              <a:t>MultiProvider</a:t>
            </a:r>
            <a:r>
              <a:rPr lang="en" altLang="zh-CN" dirty="0"/>
              <a:t>:</a:t>
            </a:r>
            <a:endParaRPr kumimoji="1" lang="zh-CN" altLang="en-US" dirty="0"/>
          </a:p>
        </p:txBody>
      </p:sp>
      <p:pic>
        <p:nvPicPr>
          <p:cNvPr id="4" name="图片 3">
            <a:extLst>
              <a:ext uri="{FF2B5EF4-FFF2-40B4-BE49-F238E27FC236}">
                <a16:creationId xmlns:a16="http://schemas.microsoft.com/office/drawing/2014/main" id="{ACF6696C-5C1D-5846-8202-F41226D9D3CC}"/>
              </a:ext>
            </a:extLst>
          </p:cNvPr>
          <p:cNvPicPr>
            <a:picLocks noChangeAspect="1"/>
          </p:cNvPicPr>
          <p:nvPr/>
        </p:nvPicPr>
        <p:blipFill>
          <a:blip r:embed="rId2"/>
          <a:stretch>
            <a:fillRect/>
          </a:stretch>
        </p:blipFill>
        <p:spPr>
          <a:xfrm>
            <a:off x="920750" y="1799678"/>
            <a:ext cx="7302500" cy="3073400"/>
          </a:xfrm>
          <a:prstGeom prst="rect">
            <a:avLst/>
          </a:prstGeom>
        </p:spPr>
      </p:pic>
    </p:spTree>
    <p:extLst>
      <p:ext uri="{BB962C8B-B14F-4D97-AF65-F5344CB8AC3E}">
        <p14:creationId xmlns:p14="http://schemas.microsoft.com/office/powerpoint/2010/main" val="121693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0AE06F-32E4-F34E-8AB7-3392A53E5248}"/>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AE6EB02B-48A5-0542-9A42-7FC2DC6D15C5}"/>
              </a:ext>
            </a:extLst>
          </p:cNvPr>
          <p:cNvSpPr>
            <a:spLocks noGrp="1"/>
          </p:cNvSpPr>
          <p:nvPr>
            <p:ph type="body" idx="1"/>
          </p:nvPr>
        </p:nvSpPr>
        <p:spPr/>
        <p:txBody>
          <a:bodyPr/>
          <a:lstStyle/>
          <a:p>
            <a:pPr marL="114300" indent="0">
              <a:buNone/>
            </a:pPr>
            <a:r>
              <a:rPr lang="en" altLang="zh-CN" dirty="0"/>
              <a:t>Consumer</a:t>
            </a:r>
          </a:p>
          <a:p>
            <a:r>
              <a:rPr lang="en" altLang="zh-CN" dirty="0"/>
              <a:t>Now that </a:t>
            </a:r>
            <a:r>
              <a:rPr lang="en" altLang="zh-CN" dirty="0" err="1"/>
              <a:t>CartModel</a:t>
            </a:r>
            <a:r>
              <a:rPr lang="en" altLang="zh-CN" dirty="0"/>
              <a:t> is provided to widgets in our app through the </a:t>
            </a:r>
            <a:r>
              <a:rPr lang="en" altLang="zh-CN" dirty="0" err="1"/>
              <a:t>ChangeNotifierProvider</a:t>
            </a:r>
            <a:r>
              <a:rPr lang="en" altLang="zh-CN" dirty="0"/>
              <a:t> declaration at the top, we can start using it.</a:t>
            </a:r>
          </a:p>
          <a:p>
            <a:r>
              <a:rPr lang="en" altLang="zh-CN" dirty="0"/>
              <a:t>This is done through the Consumer widget.</a:t>
            </a:r>
          </a:p>
          <a:p>
            <a:endParaRPr kumimoji="1" lang="zh-CN" altLang="en-US" dirty="0"/>
          </a:p>
        </p:txBody>
      </p:sp>
      <p:pic>
        <p:nvPicPr>
          <p:cNvPr id="4" name="图片 3">
            <a:extLst>
              <a:ext uri="{FF2B5EF4-FFF2-40B4-BE49-F238E27FC236}">
                <a16:creationId xmlns:a16="http://schemas.microsoft.com/office/drawing/2014/main" id="{4C5DD864-444A-FB4C-BCEC-30C90CCA5D42}"/>
              </a:ext>
            </a:extLst>
          </p:cNvPr>
          <p:cNvPicPr>
            <a:picLocks noChangeAspect="1"/>
          </p:cNvPicPr>
          <p:nvPr/>
        </p:nvPicPr>
        <p:blipFill>
          <a:blip r:embed="rId2"/>
          <a:stretch>
            <a:fillRect/>
          </a:stretch>
        </p:blipFill>
        <p:spPr>
          <a:xfrm>
            <a:off x="1388023" y="2976837"/>
            <a:ext cx="5753100" cy="1397000"/>
          </a:xfrm>
          <a:prstGeom prst="rect">
            <a:avLst/>
          </a:prstGeom>
        </p:spPr>
      </p:pic>
    </p:spTree>
    <p:extLst>
      <p:ext uri="{BB962C8B-B14F-4D97-AF65-F5344CB8AC3E}">
        <p14:creationId xmlns:p14="http://schemas.microsoft.com/office/powerpoint/2010/main" val="919236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DAC873-9982-D341-AD44-A53A8218F495}"/>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D4018CAA-D4D5-4143-9C1D-B7029A22180A}"/>
              </a:ext>
            </a:extLst>
          </p:cNvPr>
          <p:cNvSpPr>
            <a:spLocks noGrp="1"/>
          </p:cNvSpPr>
          <p:nvPr>
            <p:ph type="body" idx="1"/>
          </p:nvPr>
        </p:nvSpPr>
        <p:spPr/>
        <p:txBody>
          <a:bodyPr/>
          <a:lstStyle/>
          <a:p>
            <a:r>
              <a:rPr lang="en" altLang="zh-CN" dirty="0"/>
              <a:t>The third argument is child, which is there for optimization.</a:t>
            </a:r>
            <a:endParaRPr kumimoji="1" lang="zh-CN" altLang="en-US" dirty="0"/>
          </a:p>
        </p:txBody>
      </p:sp>
      <p:pic>
        <p:nvPicPr>
          <p:cNvPr id="4" name="图片 3">
            <a:extLst>
              <a:ext uri="{FF2B5EF4-FFF2-40B4-BE49-F238E27FC236}">
                <a16:creationId xmlns:a16="http://schemas.microsoft.com/office/drawing/2014/main" id="{D8110595-B46F-D848-B216-0BC17FEAF89A}"/>
              </a:ext>
            </a:extLst>
          </p:cNvPr>
          <p:cNvPicPr>
            <a:picLocks noChangeAspect="1"/>
          </p:cNvPicPr>
          <p:nvPr/>
        </p:nvPicPr>
        <p:blipFill>
          <a:blip r:embed="rId2"/>
          <a:stretch>
            <a:fillRect/>
          </a:stretch>
        </p:blipFill>
        <p:spPr>
          <a:xfrm>
            <a:off x="457200" y="1732950"/>
            <a:ext cx="8229600" cy="3048000"/>
          </a:xfrm>
          <a:prstGeom prst="rect">
            <a:avLst/>
          </a:prstGeom>
        </p:spPr>
      </p:pic>
    </p:spTree>
    <p:extLst>
      <p:ext uri="{BB962C8B-B14F-4D97-AF65-F5344CB8AC3E}">
        <p14:creationId xmlns:p14="http://schemas.microsoft.com/office/powerpoint/2010/main" val="2160712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6F6401-C14E-BE42-AE1A-6964CD19AA79}"/>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E7D707E0-468B-054B-8894-9EA11E676BEE}"/>
              </a:ext>
            </a:extLst>
          </p:cNvPr>
          <p:cNvSpPr>
            <a:spLocks noGrp="1"/>
          </p:cNvSpPr>
          <p:nvPr>
            <p:ph type="body" idx="1"/>
          </p:nvPr>
        </p:nvSpPr>
        <p:spPr/>
        <p:txBody>
          <a:bodyPr/>
          <a:lstStyle/>
          <a:p>
            <a:r>
              <a:rPr lang="en" altLang="zh-CN" dirty="0"/>
              <a:t>It is best practice to put your Consumer widgets as deep in the tree as possible.</a:t>
            </a:r>
            <a:endParaRPr kumimoji="1" lang="zh-CN" altLang="en-US" dirty="0"/>
          </a:p>
        </p:txBody>
      </p:sp>
      <p:pic>
        <p:nvPicPr>
          <p:cNvPr id="4" name="图片 3">
            <a:extLst>
              <a:ext uri="{FF2B5EF4-FFF2-40B4-BE49-F238E27FC236}">
                <a16:creationId xmlns:a16="http://schemas.microsoft.com/office/drawing/2014/main" id="{65855840-E5D9-BA43-97C7-92062A00E606}"/>
              </a:ext>
            </a:extLst>
          </p:cNvPr>
          <p:cNvPicPr>
            <a:picLocks noChangeAspect="1"/>
          </p:cNvPicPr>
          <p:nvPr/>
        </p:nvPicPr>
        <p:blipFill>
          <a:blip r:embed="rId2"/>
          <a:stretch>
            <a:fillRect/>
          </a:stretch>
        </p:blipFill>
        <p:spPr>
          <a:xfrm>
            <a:off x="2243520" y="1693479"/>
            <a:ext cx="6375400" cy="3238500"/>
          </a:xfrm>
          <a:prstGeom prst="rect">
            <a:avLst/>
          </a:prstGeom>
        </p:spPr>
      </p:pic>
    </p:spTree>
    <p:extLst>
      <p:ext uri="{BB962C8B-B14F-4D97-AF65-F5344CB8AC3E}">
        <p14:creationId xmlns:p14="http://schemas.microsoft.com/office/powerpoint/2010/main" val="2852979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State management</a:t>
            </a:r>
          </a:p>
        </p:txBody>
      </p:sp>
    </p:spTree>
    <p:extLst>
      <p:ext uri="{BB962C8B-B14F-4D97-AF65-F5344CB8AC3E}">
        <p14:creationId xmlns:p14="http://schemas.microsoft.com/office/powerpoint/2010/main" val="473343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3844BF-E3D2-024C-BB98-2145D9D2815F}"/>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DFEA0355-268D-134C-88D1-F30BF15E5F45}"/>
              </a:ext>
            </a:extLst>
          </p:cNvPr>
          <p:cNvSpPr>
            <a:spLocks noGrp="1"/>
          </p:cNvSpPr>
          <p:nvPr>
            <p:ph type="body" idx="1"/>
          </p:nvPr>
        </p:nvSpPr>
        <p:spPr/>
        <p:txBody>
          <a:bodyPr/>
          <a:lstStyle/>
          <a:p>
            <a:pPr marL="114300" indent="0">
              <a:buNone/>
            </a:pPr>
            <a:r>
              <a:rPr lang="en" altLang="zh-CN" dirty="0" err="1"/>
              <a:t>Provider.of</a:t>
            </a:r>
            <a:endParaRPr lang="en" altLang="zh-CN" dirty="0"/>
          </a:p>
          <a:p>
            <a:r>
              <a:rPr lang="en" altLang="zh-CN" dirty="0"/>
              <a:t>Sometimes, you don’t really need the </a:t>
            </a:r>
            <a:r>
              <a:rPr lang="en" altLang="zh-CN" i="1" dirty="0"/>
              <a:t>data</a:t>
            </a:r>
            <a:r>
              <a:rPr lang="en" altLang="zh-CN" dirty="0"/>
              <a:t> in the model to change the UI but you still need to access it. </a:t>
            </a:r>
          </a:p>
          <a:p>
            <a:r>
              <a:rPr lang="en" altLang="zh-CN" dirty="0"/>
              <a:t>We could use Consumer&lt;</a:t>
            </a:r>
            <a:r>
              <a:rPr lang="en" altLang="zh-CN" dirty="0" err="1"/>
              <a:t>CartModel</a:t>
            </a:r>
            <a:r>
              <a:rPr lang="en" altLang="zh-CN" dirty="0"/>
              <a:t>&gt; for this, but that would be wasteful. We’d be asking the framework to rebuild a widget that doesn’t need to be rebuilt.</a:t>
            </a:r>
          </a:p>
          <a:p>
            <a:endParaRPr kumimoji="1" lang="zh-CN" altLang="en-US" dirty="0"/>
          </a:p>
        </p:txBody>
      </p:sp>
      <p:pic>
        <p:nvPicPr>
          <p:cNvPr id="4" name="图片 3">
            <a:extLst>
              <a:ext uri="{FF2B5EF4-FFF2-40B4-BE49-F238E27FC236}">
                <a16:creationId xmlns:a16="http://schemas.microsoft.com/office/drawing/2014/main" id="{21544B77-6936-8347-B7BB-A8B74B7C2081}"/>
              </a:ext>
            </a:extLst>
          </p:cNvPr>
          <p:cNvPicPr>
            <a:picLocks noChangeAspect="1"/>
          </p:cNvPicPr>
          <p:nvPr/>
        </p:nvPicPr>
        <p:blipFill>
          <a:blip r:embed="rId2"/>
          <a:stretch>
            <a:fillRect/>
          </a:stretch>
        </p:blipFill>
        <p:spPr>
          <a:xfrm>
            <a:off x="1212850" y="3648842"/>
            <a:ext cx="6718300" cy="368300"/>
          </a:xfrm>
          <a:prstGeom prst="rect">
            <a:avLst/>
          </a:prstGeom>
        </p:spPr>
      </p:pic>
    </p:spTree>
    <p:extLst>
      <p:ext uri="{BB962C8B-B14F-4D97-AF65-F5344CB8AC3E}">
        <p14:creationId xmlns:p14="http://schemas.microsoft.com/office/powerpoint/2010/main" val="3587887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2AA58C-3118-9C46-9EE3-13D8B7C15EE0}"/>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8C687E45-2570-D540-A650-09670935A517}"/>
              </a:ext>
            </a:extLst>
          </p:cNvPr>
          <p:cNvSpPr>
            <a:spLocks noGrp="1"/>
          </p:cNvSpPr>
          <p:nvPr>
            <p:ph type="body" idx="1"/>
          </p:nvPr>
        </p:nvSpPr>
        <p:spPr/>
        <p:txBody>
          <a:bodyPr/>
          <a:lstStyle/>
          <a:p>
            <a:pPr marL="114300" indent="0">
              <a:buNone/>
            </a:pPr>
            <a:r>
              <a:rPr lang="en" altLang="zh-CN" dirty="0"/>
              <a:t>Putting it all together</a:t>
            </a:r>
          </a:p>
          <a:p>
            <a:r>
              <a:rPr lang="en" altLang="zh-CN" dirty="0"/>
              <a:t>You can </a:t>
            </a:r>
            <a:r>
              <a:rPr lang="en" altLang="zh-CN" dirty="0">
                <a:hlinkClick r:id="rId2"/>
              </a:rPr>
              <a:t>check out the example</a:t>
            </a:r>
            <a:r>
              <a:rPr lang="en" altLang="zh-CN" dirty="0"/>
              <a:t> covered in this article. </a:t>
            </a:r>
          </a:p>
          <a:p>
            <a:r>
              <a:rPr lang="en" altLang="zh-CN" dirty="0"/>
              <a:t>If you want something simpler, see what the simple Counter app looks like when </a:t>
            </a:r>
            <a:r>
              <a:rPr lang="en" altLang="zh-CN" dirty="0">
                <a:hlinkClick r:id="rId3"/>
              </a:rPr>
              <a:t>built with provider</a:t>
            </a:r>
            <a:r>
              <a:rPr lang="en" altLang="zh-CN" dirty="0"/>
              <a:t>.</a:t>
            </a:r>
            <a:endParaRPr kumimoji="1" lang="zh-CN" altLang="en-US" dirty="0"/>
          </a:p>
        </p:txBody>
      </p:sp>
    </p:spTree>
    <p:extLst>
      <p:ext uri="{BB962C8B-B14F-4D97-AF65-F5344CB8AC3E}">
        <p14:creationId xmlns:p14="http://schemas.microsoft.com/office/powerpoint/2010/main" val="2154641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7689AA-3315-B442-9D1A-1341287E5AEA}"/>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ABF519E9-3368-5544-9FB7-2428C846E5CD}"/>
              </a:ext>
            </a:extLst>
          </p:cNvPr>
          <p:cNvSpPr>
            <a:spLocks noGrp="1"/>
          </p:cNvSpPr>
          <p:nvPr>
            <p:ph type="body" idx="1"/>
          </p:nvPr>
        </p:nvSpPr>
        <p:spPr>
          <a:xfrm>
            <a:off x="311700" y="1229875"/>
            <a:ext cx="3424728" cy="3339000"/>
          </a:xfrm>
        </p:spPr>
        <p:txBody>
          <a:bodyPr/>
          <a:lstStyle/>
          <a:p>
            <a:r>
              <a:rPr lang="en" altLang="zh-CN" dirty="0"/>
              <a:t>When you’re ready to play around with provider yourself, don’t forget to add the dependency on it to your </a:t>
            </a:r>
            <a:r>
              <a:rPr lang="en" altLang="zh-CN" dirty="0" err="1"/>
              <a:t>pubspec.yaml</a:t>
            </a:r>
            <a:r>
              <a:rPr lang="en" altLang="zh-CN" dirty="0"/>
              <a:t> first.</a:t>
            </a:r>
            <a:endParaRPr kumimoji="1" lang="zh-CN" altLang="en-US" dirty="0"/>
          </a:p>
        </p:txBody>
      </p:sp>
      <p:pic>
        <p:nvPicPr>
          <p:cNvPr id="4" name="图片 3">
            <a:extLst>
              <a:ext uri="{FF2B5EF4-FFF2-40B4-BE49-F238E27FC236}">
                <a16:creationId xmlns:a16="http://schemas.microsoft.com/office/drawing/2014/main" id="{4AA2D476-78E8-CA4C-BA6F-B9A419338519}"/>
              </a:ext>
            </a:extLst>
          </p:cNvPr>
          <p:cNvPicPr>
            <a:picLocks noChangeAspect="1"/>
          </p:cNvPicPr>
          <p:nvPr/>
        </p:nvPicPr>
        <p:blipFill>
          <a:blip r:embed="rId2"/>
          <a:stretch>
            <a:fillRect/>
          </a:stretch>
        </p:blipFill>
        <p:spPr>
          <a:xfrm>
            <a:off x="4165381" y="787400"/>
            <a:ext cx="3162300" cy="3568700"/>
          </a:xfrm>
          <a:prstGeom prst="rect">
            <a:avLst/>
          </a:prstGeom>
        </p:spPr>
      </p:pic>
    </p:spTree>
    <p:extLst>
      <p:ext uri="{BB962C8B-B14F-4D97-AF65-F5344CB8AC3E}">
        <p14:creationId xmlns:p14="http://schemas.microsoft.com/office/powerpoint/2010/main" val="2511647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Networking</a:t>
            </a:r>
          </a:p>
        </p:txBody>
      </p:sp>
    </p:spTree>
    <p:extLst>
      <p:ext uri="{BB962C8B-B14F-4D97-AF65-F5344CB8AC3E}">
        <p14:creationId xmlns:p14="http://schemas.microsoft.com/office/powerpoint/2010/main" val="366664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9E895C-072B-5D49-AC45-45058FA71016}"/>
              </a:ext>
            </a:extLst>
          </p:cNvPr>
          <p:cNvSpPr>
            <a:spLocks noGrp="1"/>
          </p:cNvSpPr>
          <p:nvPr>
            <p:ph type="title"/>
          </p:nvPr>
        </p:nvSpPr>
        <p:spPr/>
        <p:txBody>
          <a:bodyPr/>
          <a:lstStyle/>
          <a:p>
            <a:r>
              <a:rPr lang="en" altLang="zh-CN" dirty="0"/>
              <a:t>Cross-platform http networking</a:t>
            </a:r>
            <a:endParaRPr kumimoji="1" lang="zh-CN" altLang="en-US" dirty="0"/>
          </a:p>
        </p:txBody>
      </p:sp>
      <p:sp>
        <p:nvSpPr>
          <p:cNvPr id="3" name="文本占位符 2">
            <a:extLst>
              <a:ext uri="{FF2B5EF4-FFF2-40B4-BE49-F238E27FC236}">
                <a16:creationId xmlns:a16="http://schemas.microsoft.com/office/drawing/2014/main" id="{84D70F2D-FE6A-B943-AE95-09947554B0AE}"/>
              </a:ext>
            </a:extLst>
          </p:cNvPr>
          <p:cNvSpPr>
            <a:spLocks noGrp="1"/>
          </p:cNvSpPr>
          <p:nvPr>
            <p:ph type="body" idx="1"/>
          </p:nvPr>
        </p:nvSpPr>
        <p:spPr/>
        <p:txBody>
          <a:bodyPr/>
          <a:lstStyle/>
          <a:p>
            <a:r>
              <a:rPr lang="en" altLang="zh-CN" dirty="0"/>
              <a:t>The </a:t>
            </a:r>
            <a:r>
              <a:rPr lang="en" altLang="zh-CN" dirty="0">
                <a:hlinkClick r:id="rId2"/>
              </a:rPr>
              <a:t>http</a:t>
            </a:r>
            <a:r>
              <a:rPr lang="en" altLang="zh-CN" dirty="0"/>
              <a:t> package provides the simplest way to issue http requests. This package is supported on Android, iOS, and the web.</a:t>
            </a:r>
          </a:p>
          <a:p>
            <a:r>
              <a:rPr lang="en" altLang="zh-CN" dirty="0"/>
              <a:t>The easiest way to use this library is via the top-level functions. They allow you to make individual HTTP requests with minimal hassle:</a:t>
            </a:r>
            <a:endParaRPr kumimoji="1" lang="zh-CN" altLang="en-US" dirty="0"/>
          </a:p>
        </p:txBody>
      </p:sp>
      <p:pic>
        <p:nvPicPr>
          <p:cNvPr id="4" name="图片 3">
            <a:extLst>
              <a:ext uri="{FF2B5EF4-FFF2-40B4-BE49-F238E27FC236}">
                <a16:creationId xmlns:a16="http://schemas.microsoft.com/office/drawing/2014/main" id="{27FCCEB9-D7F2-1449-A04A-F4F07B06AB86}"/>
              </a:ext>
            </a:extLst>
          </p:cNvPr>
          <p:cNvPicPr>
            <a:picLocks noChangeAspect="1"/>
          </p:cNvPicPr>
          <p:nvPr/>
        </p:nvPicPr>
        <p:blipFill>
          <a:blip r:embed="rId3"/>
          <a:stretch>
            <a:fillRect/>
          </a:stretch>
        </p:blipFill>
        <p:spPr>
          <a:xfrm>
            <a:off x="590000" y="2910325"/>
            <a:ext cx="8242300" cy="2006600"/>
          </a:xfrm>
          <a:prstGeom prst="rect">
            <a:avLst/>
          </a:prstGeom>
        </p:spPr>
      </p:pic>
    </p:spTree>
    <p:extLst>
      <p:ext uri="{BB962C8B-B14F-4D97-AF65-F5344CB8AC3E}">
        <p14:creationId xmlns:p14="http://schemas.microsoft.com/office/powerpoint/2010/main" val="38080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11281A-3DDD-9E49-ACDE-27AA733E8E99}"/>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67836241-BAAF-C04B-A0A4-017AE70211B0}"/>
              </a:ext>
            </a:extLst>
          </p:cNvPr>
          <p:cNvSpPr>
            <a:spLocks noGrp="1"/>
          </p:cNvSpPr>
          <p:nvPr>
            <p:ph type="body" idx="1"/>
          </p:nvPr>
        </p:nvSpPr>
        <p:spPr/>
        <p:txBody>
          <a:bodyPr/>
          <a:lstStyle/>
          <a:p>
            <a:r>
              <a:rPr lang="en" altLang="zh-CN" dirty="0"/>
              <a:t>If you're making multiple requests to the same server, you can keep open a persistent connection by using a </a:t>
            </a:r>
            <a:r>
              <a:rPr lang="en" altLang="zh-CN" dirty="0">
                <a:hlinkClick r:id="rId2"/>
              </a:rPr>
              <a:t>Client</a:t>
            </a:r>
            <a:r>
              <a:rPr lang="en" altLang="zh-CN" dirty="0"/>
              <a:t> rather than making one-off requests. </a:t>
            </a:r>
            <a:endParaRPr kumimoji="1" lang="zh-CN" altLang="en-US" dirty="0"/>
          </a:p>
        </p:txBody>
      </p:sp>
      <p:pic>
        <p:nvPicPr>
          <p:cNvPr id="4" name="图片 3">
            <a:extLst>
              <a:ext uri="{FF2B5EF4-FFF2-40B4-BE49-F238E27FC236}">
                <a16:creationId xmlns:a16="http://schemas.microsoft.com/office/drawing/2014/main" id="{64891CEA-98AC-9A43-9B9A-FC0DE6E15F3C}"/>
              </a:ext>
            </a:extLst>
          </p:cNvPr>
          <p:cNvPicPr>
            <a:picLocks noChangeAspect="1"/>
          </p:cNvPicPr>
          <p:nvPr/>
        </p:nvPicPr>
        <p:blipFill>
          <a:blip r:embed="rId3"/>
          <a:stretch>
            <a:fillRect/>
          </a:stretch>
        </p:blipFill>
        <p:spPr>
          <a:xfrm>
            <a:off x="577850" y="2571750"/>
            <a:ext cx="7988300" cy="2044700"/>
          </a:xfrm>
          <a:prstGeom prst="rect">
            <a:avLst/>
          </a:prstGeom>
        </p:spPr>
      </p:pic>
    </p:spTree>
    <p:extLst>
      <p:ext uri="{BB962C8B-B14F-4D97-AF65-F5344CB8AC3E}">
        <p14:creationId xmlns:p14="http://schemas.microsoft.com/office/powerpoint/2010/main" val="9285070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B1510-9038-EF48-ABCD-04F8BD8B0608}"/>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0E8F8EE1-DAE9-E94A-B450-A2ACD03E00B9}"/>
              </a:ext>
            </a:extLst>
          </p:cNvPr>
          <p:cNvSpPr>
            <a:spLocks noGrp="1"/>
          </p:cNvSpPr>
          <p:nvPr>
            <p:ph type="body" idx="1"/>
          </p:nvPr>
        </p:nvSpPr>
        <p:spPr/>
        <p:txBody>
          <a:bodyPr/>
          <a:lstStyle/>
          <a:p>
            <a:r>
              <a:rPr lang="en" altLang="zh-CN" dirty="0"/>
              <a:t>You can also exert more fine-grained control over your requests and responses by creating </a:t>
            </a:r>
            <a:r>
              <a:rPr lang="en" altLang="zh-CN" dirty="0">
                <a:hlinkClick r:id="rId2"/>
              </a:rPr>
              <a:t>Request</a:t>
            </a:r>
            <a:r>
              <a:rPr lang="en" altLang="zh-CN" dirty="0"/>
              <a:t> or </a:t>
            </a:r>
            <a:r>
              <a:rPr lang="en" altLang="zh-CN" dirty="0">
                <a:hlinkClick r:id="rId3"/>
              </a:rPr>
              <a:t>StreamedRequest</a:t>
            </a:r>
            <a:r>
              <a:rPr lang="en" altLang="zh-CN" dirty="0"/>
              <a:t> objects yourself and passing them to </a:t>
            </a:r>
            <a:r>
              <a:rPr lang="en" altLang="zh-CN" dirty="0">
                <a:hlinkClick r:id="rId4"/>
              </a:rPr>
              <a:t>Client.send</a:t>
            </a:r>
            <a:r>
              <a:rPr lang="en" altLang="zh-CN" dirty="0"/>
              <a:t>.</a:t>
            </a:r>
            <a:endParaRPr kumimoji="1" lang="zh-CN" altLang="en-US" dirty="0"/>
          </a:p>
        </p:txBody>
      </p:sp>
      <p:pic>
        <p:nvPicPr>
          <p:cNvPr id="4" name="图片 3">
            <a:extLst>
              <a:ext uri="{FF2B5EF4-FFF2-40B4-BE49-F238E27FC236}">
                <a16:creationId xmlns:a16="http://schemas.microsoft.com/office/drawing/2014/main" id="{879267DA-CB24-1E44-8166-5FB87AE2D23F}"/>
              </a:ext>
            </a:extLst>
          </p:cNvPr>
          <p:cNvPicPr>
            <a:picLocks noChangeAspect="1"/>
          </p:cNvPicPr>
          <p:nvPr/>
        </p:nvPicPr>
        <p:blipFill>
          <a:blip r:embed="rId5"/>
          <a:stretch>
            <a:fillRect/>
          </a:stretch>
        </p:blipFill>
        <p:spPr>
          <a:xfrm>
            <a:off x="1205624" y="2400300"/>
            <a:ext cx="6985000" cy="2743200"/>
          </a:xfrm>
          <a:prstGeom prst="rect">
            <a:avLst/>
          </a:prstGeom>
        </p:spPr>
      </p:pic>
    </p:spTree>
    <p:extLst>
      <p:ext uri="{BB962C8B-B14F-4D97-AF65-F5344CB8AC3E}">
        <p14:creationId xmlns:p14="http://schemas.microsoft.com/office/powerpoint/2010/main" val="935828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86492-4ABE-3541-8450-0631C9B87BEA}"/>
              </a:ext>
            </a:extLst>
          </p:cNvPr>
          <p:cNvSpPr>
            <a:spLocks noGrp="1"/>
          </p:cNvSpPr>
          <p:nvPr>
            <p:ph type="title"/>
          </p:nvPr>
        </p:nvSpPr>
        <p:spPr/>
        <p:txBody>
          <a:bodyPr/>
          <a:lstStyle/>
          <a:p>
            <a:r>
              <a:rPr lang="en" altLang="zh-CN" dirty="0"/>
              <a:t>Platform notes</a:t>
            </a:r>
            <a:endParaRPr kumimoji="1" lang="zh-CN" altLang="en-US" dirty="0"/>
          </a:p>
        </p:txBody>
      </p:sp>
      <p:sp>
        <p:nvSpPr>
          <p:cNvPr id="3" name="文本占位符 2">
            <a:extLst>
              <a:ext uri="{FF2B5EF4-FFF2-40B4-BE49-F238E27FC236}">
                <a16:creationId xmlns:a16="http://schemas.microsoft.com/office/drawing/2014/main" id="{FCB7D82A-E05A-5543-A3F8-2B86A68013B4}"/>
              </a:ext>
            </a:extLst>
          </p:cNvPr>
          <p:cNvSpPr>
            <a:spLocks noGrp="1"/>
          </p:cNvSpPr>
          <p:nvPr>
            <p:ph type="body" idx="1"/>
          </p:nvPr>
        </p:nvSpPr>
        <p:spPr/>
        <p:txBody>
          <a:bodyPr/>
          <a:lstStyle/>
          <a:p>
            <a:pPr marL="114300" indent="0">
              <a:buNone/>
            </a:pPr>
            <a:r>
              <a:rPr lang="en" altLang="zh-CN" dirty="0"/>
              <a:t>Some platforms require additional steps, as detailed below.</a:t>
            </a:r>
          </a:p>
          <a:p>
            <a:r>
              <a:rPr lang="en" altLang="zh-CN" dirty="0"/>
              <a:t>Android apps must </a:t>
            </a:r>
            <a:r>
              <a:rPr lang="en" altLang="zh-CN" dirty="0">
                <a:hlinkClick r:id="rId2"/>
              </a:rPr>
              <a:t>declare their use of the internet</a:t>
            </a:r>
            <a:r>
              <a:rPr lang="en" altLang="zh-CN" dirty="0"/>
              <a:t> in the Android manifest (</a:t>
            </a:r>
            <a:r>
              <a:rPr lang="en" altLang="zh-CN" dirty="0" err="1"/>
              <a:t>AndroidManifest.xml</a:t>
            </a:r>
            <a:r>
              <a:rPr lang="en" altLang="zh-CN" dirty="0"/>
              <a:t> ):</a:t>
            </a:r>
            <a:endParaRPr kumimoji="1" lang="zh-CN" altLang="en-US" dirty="0"/>
          </a:p>
        </p:txBody>
      </p:sp>
      <p:pic>
        <p:nvPicPr>
          <p:cNvPr id="4" name="图片 3">
            <a:extLst>
              <a:ext uri="{FF2B5EF4-FFF2-40B4-BE49-F238E27FC236}">
                <a16:creationId xmlns:a16="http://schemas.microsoft.com/office/drawing/2014/main" id="{712B61ED-90CA-324B-B5B6-B3602BDBB8E6}"/>
              </a:ext>
            </a:extLst>
          </p:cNvPr>
          <p:cNvPicPr>
            <a:picLocks noChangeAspect="1"/>
          </p:cNvPicPr>
          <p:nvPr/>
        </p:nvPicPr>
        <p:blipFill>
          <a:blip r:embed="rId3"/>
          <a:stretch>
            <a:fillRect/>
          </a:stretch>
        </p:blipFill>
        <p:spPr>
          <a:xfrm>
            <a:off x="1092200" y="2775169"/>
            <a:ext cx="6959600" cy="1358900"/>
          </a:xfrm>
          <a:prstGeom prst="rect">
            <a:avLst/>
          </a:prstGeom>
        </p:spPr>
      </p:pic>
    </p:spTree>
    <p:extLst>
      <p:ext uri="{BB962C8B-B14F-4D97-AF65-F5344CB8AC3E}">
        <p14:creationId xmlns:p14="http://schemas.microsoft.com/office/powerpoint/2010/main" val="22587869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0F856F-57E0-0740-945B-56ADBDF180A3}"/>
              </a:ext>
            </a:extLst>
          </p:cNvPr>
          <p:cNvSpPr>
            <a:spLocks noGrp="1"/>
          </p:cNvSpPr>
          <p:nvPr>
            <p:ph type="title"/>
          </p:nvPr>
        </p:nvSpPr>
        <p:spPr/>
        <p:txBody>
          <a:bodyPr/>
          <a:lstStyle/>
          <a:p>
            <a:r>
              <a:rPr lang="en" altLang="zh-CN" dirty="0"/>
              <a:t>Samples</a:t>
            </a:r>
            <a:endParaRPr kumimoji="1" lang="zh-CN" altLang="en-US" dirty="0"/>
          </a:p>
        </p:txBody>
      </p:sp>
      <p:sp>
        <p:nvSpPr>
          <p:cNvPr id="3" name="文本占位符 2">
            <a:extLst>
              <a:ext uri="{FF2B5EF4-FFF2-40B4-BE49-F238E27FC236}">
                <a16:creationId xmlns:a16="http://schemas.microsoft.com/office/drawing/2014/main" id="{2AADB2F2-384E-7F48-8E6C-858D68FD551C}"/>
              </a:ext>
            </a:extLst>
          </p:cNvPr>
          <p:cNvSpPr>
            <a:spLocks noGrp="1"/>
          </p:cNvSpPr>
          <p:nvPr>
            <p:ph type="body" idx="1"/>
          </p:nvPr>
        </p:nvSpPr>
        <p:spPr/>
        <p:txBody>
          <a:bodyPr/>
          <a:lstStyle/>
          <a:p>
            <a:pPr marL="114300" indent="0">
              <a:buNone/>
            </a:pPr>
            <a:r>
              <a:rPr lang="en" altLang="zh-CN" dirty="0"/>
              <a:t>For a practical sample of various networking tasks (incl. fetching data, </a:t>
            </a:r>
            <a:r>
              <a:rPr lang="en" altLang="zh-CN" dirty="0" err="1"/>
              <a:t>WebSockets</a:t>
            </a:r>
            <a:r>
              <a:rPr lang="en" altLang="zh-CN" dirty="0"/>
              <a:t>, and parsing data in the background) see the </a:t>
            </a:r>
            <a:r>
              <a:rPr lang="en" altLang="zh-CN" dirty="0">
                <a:hlinkClick r:id="rId2"/>
              </a:rPr>
              <a:t>networking cookbook</a:t>
            </a:r>
            <a:r>
              <a:rPr lang="en" altLang="zh-CN" dirty="0"/>
              <a:t>.</a:t>
            </a:r>
          </a:p>
          <a:p>
            <a:r>
              <a:rPr lang="en" altLang="zh-CN" u="sng" dirty="0">
                <a:hlinkClick r:id="rId3"/>
              </a:rPr>
              <a:t>Delete data on the internet</a:t>
            </a:r>
            <a:endParaRPr lang="en" altLang="zh-CN" dirty="0"/>
          </a:p>
          <a:p>
            <a:r>
              <a:rPr lang="en" altLang="zh-CN" dirty="0">
                <a:hlinkClick r:id="rId4"/>
              </a:rPr>
              <a:t>Fetch data from the internet</a:t>
            </a:r>
            <a:endParaRPr lang="en" altLang="zh-CN" dirty="0"/>
          </a:p>
          <a:p>
            <a:r>
              <a:rPr lang="en" altLang="zh-CN" dirty="0">
                <a:hlinkClick r:id="rId5"/>
              </a:rPr>
              <a:t>Make authenticated requests</a:t>
            </a:r>
            <a:endParaRPr lang="en" altLang="zh-CN" dirty="0"/>
          </a:p>
          <a:p>
            <a:r>
              <a:rPr lang="en" altLang="zh-CN" dirty="0">
                <a:hlinkClick r:id="rId6"/>
              </a:rPr>
              <a:t>Parse JSON in the background</a:t>
            </a:r>
            <a:endParaRPr lang="en" altLang="zh-CN" dirty="0"/>
          </a:p>
          <a:p>
            <a:r>
              <a:rPr lang="en" altLang="zh-CN" dirty="0">
                <a:hlinkClick r:id="rId7"/>
              </a:rPr>
              <a:t>Send data to the internet</a:t>
            </a:r>
            <a:endParaRPr lang="en" altLang="zh-CN" dirty="0"/>
          </a:p>
          <a:p>
            <a:r>
              <a:rPr lang="en" altLang="zh-CN" dirty="0">
                <a:hlinkClick r:id="rId8"/>
              </a:rPr>
              <a:t>Update data over the internet</a:t>
            </a:r>
            <a:endParaRPr lang="en" altLang="zh-CN" dirty="0"/>
          </a:p>
          <a:p>
            <a:r>
              <a:rPr lang="en" altLang="zh-CN" dirty="0">
                <a:hlinkClick r:id="rId9"/>
              </a:rPr>
              <a:t>Work with WebSockets</a:t>
            </a:r>
            <a:endParaRPr lang="en" altLang="zh-CN" dirty="0"/>
          </a:p>
        </p:txBody>
      </p:sp>
    </p:spTree>
    <p:extLst>
      <p:ext uri="{BB962C8B-B14F-4D97-AF65-F5344CB8AC3E}">
        <p14:creationId xmlns:p14="http://schemas.microsoft.com/office/powerpoint/2010/main" val="4128700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JSON and serialization</a:t>
            </a:r>
          </a:p>
        </p:txBody>
      </p:sp>
    </p:spTree>
    <p:extLst>
      <p:ext uri="{BB962C8B-B14F-4D97-AF65-F5344CB8AC3E}">
        <p14:creationId xmlns:p14="http://schemas.microsoft.com/office/powerpoint/2010/main" val="3956083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r>
              <a:rPr lang="en" altLang="zh-CN" dirty="0"/>
              <a:t>Introduction</a:t>
            </a:r>
          </a:p>
        </p:txBody>
      </p:sp>
      <p:sp>
        <p:nvSpPr>
          <p:cNvPr id="93" name="Google Shape;93;p1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342900"/>
            <a:r>
              <a:rPr lang="en" altLang="zh-CN" dirty="0"/>
              <a:t>As you explore Flutter, there comes a time when you need to share application state between screens, across your app. </a:t>
            </a:r>
          </a:p>
          <a:p>
            <a:pPr marL="342900"/>
            <a:r>
              <a:rPr lang="en" altLang="zh-CN" dirty="0"/>
              <a:t>There are many approaches you can take, and many questions to think about.</a:t>
            </a:r>
            <a:endParaRPr dirty="0"/>
          </a:p>
        </p:txBody>
      </p:sp>
    </p:spTree>
    <p:extLst>
      <p:ext uri="{BB962C8B-B14F-4D97-AF65-F5344CB8AC3E}">
        <p14:creationId xmlns:p14="http://schemas.microsoft.com/office/powerpoint/2010/main" val="14086640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0511A0-AC16-4346-B80C-909BBADF600F}"/>
              </a:ext>
            </a:extLst>
          </p:cNvPr>
          <p:cNvSpPr>
            <a:spLocks noGrp="1"/>
          </p:cNvSpPr>
          <p:nvPr>
            <p:ph type="title"/>
          </p:nvPr>
        </p:nvSpPr>
        <p:spPr/>
        <p:txBody>
          <a:bodyPr/>
          <a:lstStyle/>
          <a:p>
            <a:r>
              <a:rPr kumimoji="1" lang="en-US" altLang="zh-CN" dirty="0"/>
              <a:t>Introduction</a:t>
            </a:r>
            <a:endParaRPr kumimoji="1" lang="zh-CN" altLang="en-US" dirty="0"/>
          </a:p>
        </p:txBody>
      </p:sp>
      <p:sp>
        <p:nvSpPr>
          <p:cNvPr id="3" name="文本占位符 2">
            <a:extLst>
              <a:ext uri="{FF2B5EF4-FFF2-40B4-BE49-F238E27FC236}">
                <a16:creationId xmlns:a16="http://schemas.microsoft.com/office/drawing/2014/main" id="{034B8B7A-1D3B-AB41-B1C8-C8D398FBF409}"/>
              </a:ext>
            </a:extLst>
          </p:cNvPr>
          <p:cNvSpPr>
            <a:spLocks noGrp="1"/>
          </p:cNvSpPr>
          <p:nvPr>
            <p:ph type="body" idx="1"/>
          </p:nvPr>
        </p:nvSpPr>
        <p:spPr/>
        <p:txBody>
          <a:bodyPr/>
          <a:lstStyle/>
          <a:p>
            <a:r>
              <a:rPr lang="en" altLang="zh-CN" dirty="0"/>
              <a:t>It is hard to think of a mobile app that doesn’t need to communicate with a web server or easily store structured data at some point. </a:t>
            </a:r>
          </a:p>
          <a:p>
            <a:r>
              <a:rPr lang="en" altLang="zh-CN" dirty="0"/>
              <a:t>When making network-connected apps, the chances are that it needs to consume some good old JSON, sooner or later.</a:t>
            </a:r>
            <a:endParaRPr kumimoji="1" lang="zh-CN" altLang="en-US" dirty="0"/>
          </a:p>
        </p:txBody>
      </p:sp>
    </p:spTree>
    <p:extLst>
      <p:ext uri="{BB962C8B-B14F-4D97-AF65-F5344CB8AC3E}">
        <p14:creationId xmlns:p14="http://schemas.microsoft.com/office/powerpoint/2010/main" val="295896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035B48-11E7-0146-9180-C064AF0A94E2}"/>
              </a:ext>
            </a:extLst>
          </p:cNvPr>
          <p:cNvSpPr>
            <a:spLocks noGrp="1"/>
          </p:cNvSpPr>
          <p:nvPr>
            <p:ph type="title"/>
          </p:nvPr>
        </p:nvSpPr>
        <p:spPr/>
        <p:txBody>
          <a:bodyPr/>
          <a:lstStyle/>
          <a:p>
            <a:r>
              <a:rPr lang="en" altLang="zh-CN" b="1" dirty="0"/>
              <a:t>Terminology</a:t>
            </a:r>
            <a:endParaRPr kumimoji="1" lang="zh-CN" altLang="en-US" dirty="0"/>
          </a:p>
        </p:txBody>
      </p:sp>
      <p:sp>
        <p:nvSpPr>
          <p:cNvPr id="3" name="文本占位符 2">
            <a:extLst>
              <a:ext uri="{FF2B5EF4-FFF2-40B4-BE49-F238E27FC236}">
                <a16:creationId xmlns:a16="http://schemas.microsoft.com/office/drawing/2014/main" id="{1FE57688-B27C-3342-B6DD-CFA08D1B1498}"/>
              </a:ext>
            </a:extLst>
          </p:cNvPr>
          <p:cNvSpPr>
            <a:spLocks noGrp="1"/>
          </p:cNvSpPr>
          <p:nvPr>
            <p:ph type="body" idx="1"/>
          </p:nvPr>
        </p:nvSpPr>
        <p:spPr/>
        <p:txBody>
          <a:bodyPr/>
          <a:lstStyle/>
          <a:p>
            <a:r>
              <a:rPr lang="en" altLang="zh-CN" i="1" dirty="0"/>
              <a:t>Encoding</a:t>
            </a:r>
            <a:r>
              <a:rPr lang="en" altLang="zh-CN" dirty="0"/>
              <a:t> and </a:t>
            </a:r>
            <a:r>
              <a:rPr lang="en" altLang="zh-CN" i="1" dirty="0"/>
              <a:t>serialization</a:t>
            </a:r>
            <a:r>
              <a:rPr lang="en" altLang="zh-CN" dirty="0"/>
              <a:t> are the same thing—turning a data structure into a string. </a:t>
            </a:r>
          </a:p>
          <a:p>
            <a:r>
              <a:rPr lang="en" altLang="zh-CN" i="1" dirty="0"/>
              <a:t>Decoding</a:t>
            </a:r>
            <a:r>
              <a:rPr lang="en" altLang="zh-CN" dirty="0"/>
              <a:t> and </a:t>
            </a:r>
            <a:r>
              <a:rPr lang="en" altLang="zh-CN" i="1" dirty="0"/>
              <a:t>deserialization</a:t>
            </a:r>
            <a:r>
              <a:rPr lang="en" altLang="zh-CN" dirty="0"/>
              <a:t> are the opposite process—turning a string into a data structure. </a:t>
            </a:r>
          </a:p>
          <a:p>
            <a:r>
              <a:rPr lang="en" altLang="zh-CN" dirty="0"/>
              <a:t>However, </a:t>
            </a:r>
            <a:r>
              <a:rPr lang="en" altLang="zh-CN" i="1" dirty="0"/>
              <a:t>serialization</a:t>
            </a:r>
            <a:r>
              <a:rPr lang="en" altLang="zh-CN" dirty="0"/>
              <a:t> also commonly refers to the entire process of translating data structures to and from a more easily readable format.</a:t>
            </a:r>
            <a:endParaRPr kumimoji="1" lang="zh-CN" altLang="en-US" dirty="0"/>
          </a:p>
        </p:txBody>
      </p:sp>
    </p:spTree>
    <p:extLst>
      <p:ext uri="{BB962C8B-B14F-4D97-AF65-F5344CB8AC3E}">
        <p14:creationId xmlns:p14="http://schemas.microsoft.com/office/powerpoint/2010/main" val="26349967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8A86D4-A835-6A4F-A2FE-C5A499E89E1E}"/>
              </a:ext>
            </a:extLst>
          </p:cNvPr>
          <p:cNvSpPr>
            <a:spLocks noGrp="1"/>
          </p:cNvSpPr>
          <p:nvPr>
            <p:ph type="title"/>
          </p:nvPr>
        </p:nvSpPr>
        <p:spPr/>
        <p:txBody>
          <a:bodyPr/>
          <a:lstStyle/>
          <a:p>
            <a:r>
              <a:rPr lang="en" altLang="zh-CN" dirty="0"/>
              <a:t>Which JSON serialization method is right for me?</a:t>
            </a:r>
          </a:p>
        </p:txBody>
      </p:sp>
      <p:sp>
        <p:nvSpPr>
          <p:cNvPr id="3" name="文本占位符 2">
            <a:extLst>
              <a:ext uri="{FF2B5EF4-FFF2-40B4-BE49-F238E27FC236}">
                <a16:creationId xmlns:a16="http://schemas.microsoft.com/office/drawing/2014/main" id="{B1B2C3D0-4FE8-7E4D-944A-B1AD4BA5E5A3}"/>
              </a:ext>
            </a:extLst>
          </p:cNvPr>
          <p:cNvSpPr>
            <a:spLocks noGrp="1"/>
          </p:cNvSpPr>
          <p:nvPr>
            <p:ph type="body" idx="1"/>
          </p:nvPr>
        </p:nvSpPr>
        <p:spPr/>
        <p:txBody>
          <a:bodyPr/>
          <a:lstStyle/>
          <a:p>
            <a:pPr marL="114300" indent="0">
              <a:buNone/>
            </a:pPr>
            <a:r>
              <a:rPr lang="en" altLang="zh-CN" dirty="0"/>
              <a:t>This article covers two general strategies for working with JSON:</a:t>
            </a:r>
          </a:p>
          <a:p>
            <a:r>
              <a:rPr lang="en" altLang="zh-CN" dirty="0"/>
              <a:t>Manual serialization</a:t>
            </a:r>
          </a:p>
          <a:p>
            <a:r>
              <a:rPr lang="en" altLang="zh-CN" dirty="0"/>
              <a:t>Automated serialization using code generation</a:t>
            </a:r>
          </a:p>
          <a:p>
            <a:endParaRPr kumimoji="1" lang="zh-CN" altLang="en-US" dirty="0"/>
          </a:p>
        </p:txBody>
      </p:sp>
    </p:spTree>
    <p:extLst>
      <p:ext uri="{BB962C8B-B14F-4D97-AF65-F5344CB8AC3E}">
        <p14:creationId xmlns:p14="http://schemas.microsoft.com/office/powerpoint/2010/main" val="684327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25EC2-7F5C-AA43-8D51-5E998A1250E9}"/>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F018D133-1CB5-C24D-8E0C-3493AA40DA92}"/>
              </a:ext>
            </a:extLst>
          </p:cNvPr>
          <p:cNvSpPr>
            <a:spLocks noGrp="1"/>
          </p:cNvSpPr>
          <p:nvPr>
            <p:ph type="body" idx="1"/>
          </p:nvPr>
        </p:nvSpPr>
        <p:spPr/>
        <p:txBody>
          <a:bodyPr/>
          <a:lstStyle/>
          <a:p>
            <a:pPr marL="114300" indent="0">
              <a:buNone/>
            </a:pPr>
            <a:r>
              <a:rPr lang="en" altLang="zh-CN" dirty="0"/>
              <a:t>Use manual serialization for smaller projects</a:t>
            </a:r>
          </a:p>
          <a:p>
            <a:r>
              <a:rPr lang="en" altLang="zh-CN" dirty="0"/>
              <a:t>Manual JSON decoding refers to using the built-in JSON decoder in </a:t>
            </a:r>
            <a:r>
              <a:rPr lang="en" altLang="zh-CN" dirty="0" err="1"/>
              <a:t>dart:convert</a:t>
            </a:r>
            <a:r>
              <a:rPr lang="en" altLang="zh-CN" dirty="0"/>
              <a:t>. </a:t>
            </a:r>
          </a:p>
          <a:p>
            <a:r>
              <a:rPr lang="en" altLang="zh-CN" dirty="0"/>
              <a:t>It involves passing the raw JSON string to the </a:t>
            </a:r>
            <a:r>
              <a:rPr lang="en" altLang="zh-CN" dirty="0" err="1"/>
              <a:t>jsonDecode</a:t>
            </a:r>
            <a:r>
              <a:rPr lang="en" altLang="zh-CN" dirty="0"/>
              <a:t>() function, and then looking up the values you need in the resulting Map&lt;String, dynamic&gt;. </a:t>
            </a:r>
          </a:p>
          <a:p>
            <a:endParaRPr kumimoji="1" lang="zh-CN" altLang="en-US" dirty="0"/>
          </a:p>
        </p:txBody>
      </p:sp>
    </p:spTree>
    <p:extLst>
      <p:ext uri="{BB962C8B-B14F-4D97-AF65-F5344CB8AC3E}">
        <p14:creationId xmlns:p14="http://schemas.microsoft.com/office/powerpoint/2010/main" val="4172676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E50367-507A-9049-A08A-076CBCCD4589}"/>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6D1FF521-B617-7E41-A243-626A8799DBB0}"/>
              </a:ext>
            </a:extLst>
          </p:cNvPr>
          <p:cNvSpPr>
            <a:spLocks noGrp="1"/>
          </p:cNvSpPr>
          <p:nvPr>
            <p:ph type="body" idx="1"/>
          </p:nvPr>
        </p:nvSpPr>
        <p:spPr/>
        <p:txBody>
          <a:bodyPr/>
          <a:lstStyle/>
          <a:p>
            <a:pPr marL="114300" indent="0">
              <a:buNone/>
            </a:pPr>
            <a:r>
              <a:rPr lang="en" altLang="zh-CN" dirty="0"/>
              <a:t>Use code generation for medium to large projects</a:t>
            </a:r>
          </a:p>
          <a:p>
            <a:r>
              <a:rPr lang="en" altLang="zh-CN" dirty="0"/>
              <a:t>JSON serialization with code generation means having an external library generate the encoding boilerplate for you. </a:t>
            </a:r>
          </a:p>
          <a:p>
            <a:r>
              <a:rPr lang="en" altLang="zh-CN" dirty="0"/>
              <a:t>After some initial setup, you run a file watcher that generates the code from your model classes. </a:t>
            </a:r>
          </a:p>
          <a:p>
            <a:endParaRPr kumimoji="1" lang="zh-CN" altLang="en-US" dirty="0"/>
          </a:p>
        </p:txBody>
      </p:sp>
    </p:spTree>
    <p:extLst>
      <p:ext uri="{BB962C8B-B14F-4D97-AF65-F5344CB8AC3E}">
        <p14:creationId xmlns:p14="http://schemas.microsoft.com/office/powerpoint/2010/main" val="25086703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F3CB69-37E6-194E-BCD1-542640F85EC3}"/>
              </a:ext>
            </a:extLst>
          </p:cNvPr>
          <p:cNvSpPr>
            <a:spLocks noGrp="1"/>
          </p:cNvSpPr>
          <p:nvPr>
            <p:ph type="title"/>
          </p:nvPr>
        </p:nvSpPr>
        <p:spPr/>
        <p:txBody>
          <a:bodyPr/>
          <a:lstStyle/>
          <a:p>
            <a:r>
              <a:rPr lang="en" altLang="zh-CN" dirty="0"/>
              <a:t>Is there a GSON/Jackson/Moshi equivalent in Flutter?</a:t>
            </a:r>
            <a:endParaRPr kumimoji="1" lang="zh-CN" altLang="en-US" dirty="0"/>
          </a:p>
        </p:txBody>
      </p:sp>
      <p:sp>
        <p:nvSpPr>
          <p:cNvPr id="3" name="文本占位符 2">
            <a:extLst>
              <a:ext uri="{FF2B5EF4-FFF2-40B4-BE49-F238E27FC236}">
                <a16:creationId xmlns:a16="http://schemas.microsoft.com/office/drawing/2014/main" id="{786E36A0-1545-994F-AF81-6C94D8D7D8DC}"/>
              </a:ext>
            </a:extLst>
          </p:cNvPr>
          <p:cNvSpPr>
            <a:spLocks noGrp="1"/>
          </p:cNvSpPr>
          <p:nvPr>
            <p:ph type="body" idx="1"/>
          </p:nvPr>
        </p:nvSpPr>
        <p:spPr>
          <a:xfrm>
            <a:off x="311700" y="1458309"/>
            <a:ext cx="8520600" cy="3110565"/>
          </a:xfrm>
        </p:spPr>
        <p:txBody>
          <a:bodyPr/>
          <a:lstStyle/>
          <a:p>
            <a:pPr marL="114300" indent="0">
              <a:buNone/>
            </a:pPr>
            <a:r>
              <a:rPr lang="en" altLang="zh-CN" dirty="0"/>
              <a:t>The simple answer is no.</a:t>
            </a:r>
          </a:p>
          <a:p>
            <a:r>
              <a:rPr lang="en" altLang="zh-CN" dirty="0"/>
              <a:t>Such a library would require using runtime </a:t>
            </a:r>
            <a:r>
              <a:rPr lang="en" altLang="zh-CN" dirty="0">
                <a:hlinkClick r:id="rId2"/>
              </a:rPr>
              <a:t>reflection</a:t>
            </a:r>
            <a:r>
              <a:rPr lang="en" altLang="zh-CN" dirty="0"/>
              <a:t>, which is disabled in Flutter. </a:t>
            </a:r>
          </a:p>
          <a:p>
            <a:r>
              <a:rPr lang="en" altLang="zh-CN" dirty="0"/>
              <a:t>Runtime reflection interferes with </a:t>
            </a:r>
            <a:r>
              <a:rPr lang="en" altLang="zh-CN" dirty="0">
                <a:hlinkClick r:id="rId3"/>
              </a:rPr>
              <a:t>tree shaking</a:t>
            </a:r>
            <a:r>
              <a:rPr lang="en" altLang="zh-CN" dirty="0"/>
              <a:t>, which Dart has supported for quite a long time. </a:t>
            </a:r>
          </a:p>
          <a:p>
            <a:r>
              <a:rPr lang="en" altLang="zh-CN" dirty="0"/>
              <a:t>With tree shaking, you can “shake off” unused code from your release builds. </a:t>
            </a:r>
          </a:p>
          <a:p>
            <a:endParaRPr kumimoji="1" lang="zh-CN" altLang="en-US" dirty="0"/>
          </a:p>
        </p:txBody>
      </p:sp>
    </p:spTree>
    <p:extLst>
      <p:ext uri="{BB962C8B-B14F-4D97-AF65-F5344CB8AC3E}">
        <p14:creationId xmlns:p14="http://schemas.microsoft.com/office/powerpoint/2010/main" val="7162581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7E2DE-BB30-3543-94F9-BB365C892754}"/>
              </a:ext>
            </a:extLst>
          </p:cNvPr>
          <p:cNvSpPr>
            <a:spLocks noGrp="1"/>
          </p:cNvSpPr>
          <p:nvPr>
            <p:ph type="title"/>
          </p:nvPr>
        </p:nvSpPr>
        <p:spPr/>
        <p:txBody>
          <a:bodyPr/>
          <a:lstStyle/>
          <a:p>
            <a:r>
              <a:rPr lang="en" altLang="zh-CN" dirty="0"/>
              <a:t>Serializing JSON manually using </a:t>
            </a:r>
            <a:r>
              <a:rPr lang="en" altLang="zh-CN" dirty="0" err="1"/>
              <a:t>dart:convert</a:t>
            </a:r>
            <a:endParaRPr kumimoji="1" lang="zh-CN" altLang="en-US" dirty="0"/>
          </a:p>
        </p:txBody>
      </p:sp>
      <p:sp>
        <p:nvSpPr>
          <p:cNvPr id="3" name="文本占位符 2">
            <a:extLst>
              <a:ext uri="{FF2B5EF4-FFF2-40B4-BE49-F238E27FC236}">
                <a16:creationId xmlns:a16="http://schemas.microsoft.com/office/drawing/2014/main" id="{46290CA7-A636-694E-9B98-018568F74289}"/>
              </a:ext>
            </a:extLst>
          </p:cNvPr>
          <p:cNvSpPr>
            <a:spLocks noGrp="1"/>
          </p:cNvSpPr>
          <p:nvPr>
            <p:ph type="body" idx="1"/>
          </p:nvPr>
        </p:nvSpPr>
        <p:spPr/>
        <p:txBody>
          <a:bodyPr/>
          <a:lstStyle/>
          <a:p>
            <a:r>
              <a:rPr lang="en" altLang="zh-CN" dirty="0"/>
              <a:t>Basic JSON serialization in Flutter is very simple. </a:t>
            </a:r>
          </a:p>
          <a:p>
            <a:r>
              <a:rPr lang="en" altLang="zh-CN" dirty="0"/>
              <a:t>Flutter has a built-in </a:t>
            </a:r>
            <a:r>
              <a:rPr lang="en" altLang="zh-CN" dirty="0" err="1"/>
              <a:t>dart:convert</a:t>
            </a:r>
            <a:r>
              <a:rPr lang="en" altLang="zh-CN" dirty="0"/>
              <a:t> library that includes a straightforward JSON encoder and decoder.</a:t>
            </a:r>
          </a:p>
          <a:p>
            <a:r>
              <a:rPr lang="en" altLang="zh-CN" dirty="0"/>
              <a:t>The following sample JSON implements a simple user model.</a:t>
            </a:r>
          </a:p>
          <a:p>
            <a:endParaRPr kumimoji="1" lang="zh-CN" altLang="en-US" dirty="0"/>
          </a:p>
        </p:txBody>
      </p:sp>
      <p:pic>
        <p:nvPicPr>
          <p:cNvPr id="4" name="图片 3">
            <a:extLst>
              <a:ext uri="{FF2B5EF4-FFF2-40B4-BE49-F238E27FC236}">
                <a16:creationId xmlns:a16="http://schemas.microsoft.com/office/drawing/2014/main" id="{AB54947F-3DF4-8D4C-840C-DA2DEE020232}"/>
              </a:ext>
            </a:extLst>
          </p:cNvPr>
          <p:cNvPicPr>
            <a:picLocks noChangeAspect="1"/>
          </p:cNvPicPr>
          <p:nvPr/>
        </p:nvPicPr>
        <p:blipFill>
          <a:blip r:embed="rId2"/>
          <a:stretch>
            <a:fillRect/>
          </a:stretch>
        </p:blipFill>
        <p:spPr>
          <a:xfrm>
            <a:off x="2156592" y="3144783"/>
            <a:ext cx="3238500" cy="1155700"/>
          </a:xfrm>
          <a:prstGeom prst="rect">
            <a:avLst/>
          </a:prstGeom>
        </p:spPr>
      </p:pic>
    </p:spTree>
    <p:extLst>
      <p:ext uri="{BB962C8B-B14F-4D97-AF65-F5344CB8AC3E}">
        <p14:creationId xmlns:p14="http://schemas.microsoft.com/office/powerpoint/2010/main" val="20871557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D2AF2-0C84-4C46-B9BD-2045F8CC7CA2}"/>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38A071CA-6FB5-2049-B88C-81ED2D11B7E7}"/>
              </a:ext>
            </a:extLst>
          </p:cNvPr>
          <p:cNvSpPr>
            <a:spLocks noGrp="1"/>
          </p:cNvSpPr>
          <p:nvPr>
            <p:ph type="body" idx="1"/>
          </p:nvPr>
        </p:nvSpPr>
        <p:spPr/>
        <p:txBody>
          <a:bodyPr/>
          <a:lstStyle/>
          <a:p>
            <a:pPr marL="114300" indent="0">
              <a:buNone/>
            </a:pPr>
            <a:r>
              <a:rPr lang="en" altLang="zh-CN" dirty="0"/>
              <a:t>Serializing JSON inline</a:t>
            </a:r>
          </a:p>
          <a:p>
            <a:r>
              <a:rPr lang="en" altLang="zh-CN" dirty="0"/>
              <a:t>By looking at the </a:t>
            </a:r>
            <a:r>
              <a:rPr lang="en" altLang="zh-CN" dirty="0">
                <a:hlinkClick r:id="rId2"/>
              </a:rPr>
              <a:t>dart:convert</a:t>
            </a:r>
            <a:r>
              <a:rPr lang="en" altLang="zh-CN" dirty="0"/>
              <a:t> documentation, you’ll see that you can decode the JSON by calling the </a:t>
            </a:r>
            <a:r>
              <a:rPr lang="en" altLang="zh-CN" dirty="0" err="1"/>
              <a:t>jsonDecode</a:t>
            </a:r>
            <a:r>
              <a:rPr lang="en" altLang="zh-CN" dirty="0"/>
              <a:t>() function, with the JSON string as the method argument.</a:t>
            </a:r>
          </a:p>
          <a:p>
            <a:endParaRPr kumimoji="1" lang="zh-CN" altLang="en-US" dirty="0"/>
          </a:p>
        </p:txBody>
      </p:sp>
      <p:pic>
        <p:nvPicPr>
          <p:cNvPr id="4" name="图片 3">
            <a:extLst>
              <a:ext uri="{FF2B5EF4-FFF2-40B4-BE49-F238E27FC236}">
                <a16:creationId xmlns:a16="http://schemas.microsoft.com/office/drawing/2014/main" id="{72A3DE03-A8DF-8443-B1E9-D28E335DF27D}"/>
              </a:ext>
            </a:extLst>
          </p:cNvPr>
          <p:cNvPicPr>
            <a:picLocks noChangeAspect="1"/>
          </p:cNvPicPr>
          <p:nvPr/>
        </p:nvPicPr>
        <p:blipFill>
          <a:blip r:embed="rId3"/>
          <a:stretch>
            <a:fillRect/>
          </a:stretch>
        </p:blipFill>
        <p:spPr>
          <a:xfrm>
            <a:off x="1238250" y="2899375"/>
            <a:ext cx="6667500" cy="1206500"/>
          </a:xfrm>
          <a:prstGeom prst="rect">
            <a:avLst/>
          </a:prstGeom>
        </p:spPr>
      </p:pic>
    </p:spTree>
    <p:extLst>
      <p:ext uri="{BB962C8B-B14F-4D97-AF65-F5344CB8AC3E}">
        <p14:creationId xmlns:p14="http://schemas.microsoft.com/office/powerpoint/2010/main" val="2985593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152519-0B3E-694A-BF24-BB001401CE58}"/>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EBC6827D-4CD7-124C-9CC4-57BDC9A237E2}"/>
              </a:ext>
            </a:extLst>
          </p:cNvPr>
          <p:cNvSpPr>
            <a:spLocks noGrp="1"/>
          </p:cNvSpPr>
          <p:nvPr>
            <p:ph type="body" idx="1"/>
          </p:nvPr>
        </p:nvSpPr>
        <p:spPr/>
        <p:txBody>
          <a:bodyPr/>
          <a:lstStyle/>
          <a:p>
            <a:pPr marL="114300" indent="0">
              <a:buNone/>
            </a:pPr>
            <a:r>
              <a:rPr lang="en" altLang="zh-CN" dirty="0"/>
              <a:t>Serializing JSON inside model classes</a:t>
            </a:r>
          </a:p>
          <a:p>
            <a:r>
              <a:rPr lang="en" altLang="zh-CN" dirty="0"/>
              <a:t>Combat the previously mentioned problems by introducing a plain model class, called User in this example. Inside the User class, you’ll find:</a:t>
            </a:r>
          </a:p>
          <a:p>
            <a:pPr lvl="1"/>
            <a:r>
              <a:rPr lang="en" altLang="zh-CN" dirty="0"/>
              <a:t>A </a:t>
            </a:r>
            <a:r>
              <a:rPr lang="en" altLang="zh-CN" dirty="0" err="1"/>
              <a:t>User.fromJson</a:t>
            </a:r>
            <a:r>
              <a:rPr lang="en" altLang="zh-CN" dirty="0"/>
              <a:t>() constructor, for constructing a new User instance from a map structure.</a:t>
            </a:r>
          </a:p>
          <a:p>
            <a:pPr lvl="1"/>
            <a:r>
              <a:rPr lang="en" altLang="zh-CN" dirty="0"/>
              <a:t>A </a:t>
            </a:r>
            <a:r>
              <a:rPr lang="en" altLang="zh-CN" dirty="0" err="1"/>
              <a:t>toJson</a:t>
            </a:r>
            <a:r>
              <a:rPr lang="en" altLang="zh-CN" dirty="0"/>
              <a:t>() method, which converts a User instance into a map.</a:t>
            </a:r>
          </a:p>
          <a:p>
            <a:endParaRPr kumimoji="1" lang="zh-CN" altLang="en-US" dirty="0"/>
          </a:p>
        </p:txBody>
      </p:sp>
    </p:spTree>
    <p:extLst>
      <p:ext uri="{BB962C8B-B14F-4D97-AF65-F5344CB8AC3E}">
        <p14:creationId xmlns:p14="http://schemas.microsoft.com/office/powerpoint/2010/main" val="3341604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443F44-2ED4-604C-B62B-E2B1B73CBFC5}"/>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7702AAE8-682F-734B-A263-2979AC8D9C50}"/>
              </a:ext>
            </a:extLst>
          </p:cNvPr>
          <p:cNvSpPr>
            <a:spLocks noGrp="1"/>
          </p:cNvSpPr>
          <p:nvPr>
            <p:ph type="body" idx="1"/>
          </p:nvPr>
        </p:nvSpPr>
        <p:spPr>
          <a:xfrm>
            <a:off x="311700" y="1229875"/>
            <a:ext cx="3683545" cy="3339000"/>
          </a:xfrm>
        </p:spPr>
        <p:txBody>
          <a:bodyPr/>
          <a:lstStyle/>
          <a:p>
            <a:r>
              <a:rPr lang="en" altLang="zh-CN" dirty="0"/>
              <a:t>With this approach, the </a:t>
            </a:r>
            <a:r>
              <a:rPr lang="en" altLang="zh-CN" i="1" dirty="0"/>
              <a:t>calling code</a:t>
            </a:r>
            <a:r>
              <a:rPr lang="en" altLang="zh-CN" dirty="0"/>
              <a:t> can have type safety, autocompletion for the name and email fields, and compile-time exceptions.</a:t>
            </a:r>
            <a:endParaRPr kumimoji="1" lang="zh-CN" altLang="en-US" dirty="0"/>
          </a:p>
        </p:txBody>
      </p:sp>
      <p:pic>
        <p:nvPicPr>
          <p:cNvPr id="4" name="图片 3">
            <a:extLst>
              <a:ext uri="{FF2B5EF4-FFF2-40B4-BE49-F238E27FC236}">
                <a16:creationId xmlns:a16="http://schemas.microsoft.com/office/drawing/2014/main" id="{DDFBD0A3-E055-BF42-B090-71BA65D60C4F}"/>
              </a:ext>
            </a:extLst>
          </p:cNvPr>
          <p:cNvPicPr>
            <a:picLocks noChangeAspect="1"/>
          </p:cNvPicPr>
          <p:nvPr/>
        </p:nvPicPr>
        <p:blipFill>
          <a:blip r:embed="rId2"/>
          <a:stretch>
            <a:fillRect/>
          </a:stretch>
        </p:blipFill>
        <p:spPr>
          <a:xfrm>
            <a:off x="3995245" y="0"/>
            <a:ext cx="4953000" cy="5130800"/>
          </a:xfrm>
          <a:prstGeom prst="rect">
            <a:avLst/>
          </a:prstGeom>
        </p:spPr>
      </p:pic>
    </p:spTree>
    <p:extLst>
      <p:ext uri="{BB962C8B-B14F-4D97-AF65-F5344CB8AC3E}">
        <p14:creationId xmlns:p14="http://schemas.microsoft.com/office/powerpoint/2010/main" val="365925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0BCA3-2398-C541-B4C9-D0AC5B942673}"/>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C165274C-3C9E-724D-ADDF-60888717C93A}"/>
              </a:ext>
            </a:extLst>
          </p:cNvPr>
          <p:cNvSpPr>
            <a:spLocks noGrp="1"/>
          </p:cNvSpPr>
          <p:nvPr>
            <p:ph type="body" idx="1"/>
          </p:nvPr>
        </p:nvSpPr>
        <p:spPr/>
        <p:txBody>
          <a:bodyPr/>
          <a:lstStyle/>
          <a:p>
            <a:endParaRPr kumimoji="1" lang="zh-CN" altLang="en-US"/>
          </a:p>
        </p:txBody>
      </p:sp>
      <p:pic>
        <p:nvPicPr>
          <p:cNvPr id="5" name="图片 4">
            <a:extLst>
              <a:ext uri="{FF2B5EF4-FFF2-40B4-BE49-F238E27FC236}">
                <a16:creationId xmlns:a16="http://schemas.microsoft.com/office/drawing/2014/main" id="{8F559AE7-1A6B-454B-ACCA-104093C7168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0591904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1E50A-45C6-424D-8216-3C5731A3D3D3}"/>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62F3B854-4D16-7B42-B266-C2C743F6ED91}"/>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B53013A8-F9F3-9149-9DDB-7E6949A17DE8}"/>
              </a:ext>
            </a:extLst>
          </p:cNvPr>
          <p:cNvPicPr>
            <a:picLocks noChangeAspect="1"/>
          </p:cNvPicPr>
          <p:nvPr/>
        </p:nvPicPr>
        <p:blipFill>
          <a:blip r:embed="rId2"/>
          <a:stretch>
            <a:fillRect/>
          </a:stretch>
        </p:blipFill>
        <p:spPr>
          <a:xfrm>
            <a:off x="0" y="778809"/>
            <a:ext cx="9144000" cy="3585882"/>
          </a:xfrm>
          <a:prstGeom prst="rect">
            <a:avLst/>
          </a:prstGeom>
        </p:spPr>
      </p:pic>
    </p:spTree>
    <p:extLst>
      <p:ext uri="{BB962C8B-B14F-4D97-AF65-F5344CB8AC3E}">
        <p14:creationId xmlns:p14="http://schemas.microsoft.com/office/powerpoint/2010/main" val="42147281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21A9B0-D275-3F43-869A-7B7A33425B79}"/>
              </a:ext>
            </a:extLst>
          </p:cNvPr>
          <p:cNvSpPr>
            <a:spLocks noGrp="1"/>
          </p:cNvSpPr>
          <p:nvPr>
            <p:ph type="title"/>
          </p:nvPr>
        </p:nvSpPr>
        <p:spPr/>
        <p:txBody>
          <a:bodyPr/>
          <a:lstStyle/>
          <a:p>
            <a:r>
              <a:rPr lang="en" altLang="zh-CN" dirty="0"/>
              <a:t>Serializing JSON using code generation libraries</a:t>
            </a:r>
            <a:endParaRPr kumimoji="1" lang="zh-CN" altLang="en-US" dirty="0"/>
          </a:p>
        </p:txBody>
      </p:sp>
      <p:sp>
        <p:nvSpPr>
          <p:cNvPr id="3" name="文本占位符 2">
            <a:extLst>
              <a:ext uri="{FF2B5EF4-FFF2-40B4-BE49-F238E27FC236}">
                <a16:creationId xmlns:a16="http://schemas.microsoft.com/office/drawing/2014/main" id="{9B2BD06D-2B19-6A47-A875-1C203201BD69}"/>
              </a:ext>
            </a:extLst>
          </p:cNvPr>
          <p:cNvSpPr>
            <a:spLocks noGrp="1"/>
          </p:cNvSpPr>
          <p:nvPr>
            <p:ph type="body" idx="1"/>
          </p:nvPr>
        </p:nvSpPr>
        <p:spPr/>
        <p:txBody>
          <a:bodyPr/>
          <a:lstStyle/>
          <a:p>
            <a:r>
              <a:rPr lang="en" altLang="zh-CN" dirty="0"/>
              <a:t>Although there are other libraries available, this guide uses </a:t>
            </a:r>
            <a:r>
              <a:rPr lang="en" altLang="zh-CN" dirty="0">
                <a:hlinkClick r:id="rId2"/>
              </a:rPr>
              <a:t>json_serializable</a:t>
            </a:r>
            <a:r>
              <a:rPr lang="en" altLang="zh-CN" dirty="0"/>
              <a:t>, an automated source code generator that generates the JSON serialization boilerplate for you.</a:t>
            </a:r>
          </a:p>
          <a:p>
            <a:r>
              <a:rPr lang="en" altLang="zh-CN" dirty="0"/>
              <a:t>Since the serialization code is not handwritten or maintained manually anymore, you minimize the risk of having JSON serialization exceptions at runtime.</a:t>
            </a:r>
          </a:p>
        </p:txBody>
      </p:sp>
    </p:spTree>
    <p:extLst>
      <p:ext uri="{BB962C8B-B14F-4D97-AF65-F5344CB8AC3E}">
        <p14:creationId xmlns:p14="http://schemas.microsoft.com/office/powerpoint/2010/main" val="12420710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C47EF-6F2F-E042-8BD2-88032864E82A}"/>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5FD2240C-B507-FC4B-A65F-967DDE518618}"/>
              </a:ext>
            </a:extLst>
          </p:cNvPr>
          <p:cNvSpPr>
            <a:spLocks noGrp="1"/>
          </p:cNvSpPr>
          <p:nvPr>
            <p:ph type="body" idx="1"/>
          </p:nvPr>
        </p:nvSpPr>
        <p:spPr/>
        <p:txBody>
          <a:bodyPr/>
          <a:lstStyle/>
          <a:p>
            <a:pPr marL="114300" indent="0">
              <a:buNone/>
            </a:pPr>
            <a:r>
              <a:rPr lang="en" altLang="zh-CN" dirty="0"/>
              <a:t>Setting up </a:t>
            </a:r>
            <a:r>
              <a:rPr lang="en" altLang="zh-CN" dirty="0" err="1"/>
              <a:t>json_serializable</a:t>
            </a:r>
            <a:r>
              <a:rPr lang="en" altLang="zh-CN" dirty="0"/>
              <a:t> in a project</a:t>
            </a:r>
          </a:p>
          <a:p>
            <a:r>
              <a:rPr lang="en" altLang="zh-CN" dirty="0"/>
              <a:t>To include </a:t>
            </a:r>
            <a:r>
              <a:rPr lang="en" altLang="zh-CN" dirty="0" err="1"/>
              <a:t>json_serializable</a:t>
            </a:r>
            <a:r>
              <a:rPr lang="en" altLang="zh-CN" dirty="0"/>
              <a:t> in your project, you need one regular dependency, and two </a:t>
            </a:r>
            <a:r>
              <a:rPr lang="en" altLang="zh-CN" i="1" dirty="0"/>
              <a:t>dev dependencies</a:t>
            </a:r>
            <a:r>
              <a:rPr lang="en" altLang="zh-CN" dirty="0"/>
              <a:t>. </a:t>
            </a:r>
          </a:p>
          <a:p>
            <a:endParaRPr kumimoji="1" lang="zh-CN" altLang="en-US" dirty="0"/>
          </a:p>
        </p:txBody>
      </p:sp>
      <p:pic>
        <p:nvPicPr>
          <p:cNvPr id="4" name="图片 3">
            <a:extLst>
              <a:ext uri="{FF2B5EF4-FFF2-40B4-BE49-F238E27FC236}">
                <a16:creationId xmlns:a16="http://schemas.microsoft.com/office/drawing/2014/main" id="{69D7CB2D-7144-3649-B886-9A88C0C5F774}"/>
              </a:ext>
            </a:extLst>
          </p:cNvPr>
          <p:cNvPicPr>
            <a:picLocks noChangeAspect="1"/>
          </p:cNvPicPr>
          <p:nvPr/>
        </p:nvPicPr>
        <p:blipFill>
          <a:blip r:embed="rId2"/>
          <a:stretch>
            <a:fillRect/>
          </a:stretch>
        </p:blipFill>
        <p:spPr>
          <a:xfrm>
            <a:off x="2278117" y="2468073"/>
            <a:ext cx="4161440" cy="2544923"/>
          </a:xfrm>
          <a:prstGeom prst="rect">
            <a:avLst/>
          </a:prstGeom>
        </p:spPr>
      </p:pic>
    </p:spTree>
    <p:extLst>
      <p:ext uri="{BB962C8B-B14F-4D97-AF65-F5344CB8AC3E}">
        <p14:creationId xmlns:p14="http://schemas.microsoft.com/office/powerpoint/2010/main" val="27554455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83ABF-B959-5A46-B340-0AA2DBDFF863}"/>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65CF9104-7760-664F-AC0E-514624B04256}"/>
              </a:ext>
            </a:extLst>
          </p:cNvPr>
          <p:cNvSpPr>
            <a:spLocks noGrp="1"/>
          </p:cNvSpPr>
          <p:nvPr>
            <p:ph type="body" idx="1"/>
          </p:nvPr>
        </p:nvSpPr>
        <p:spPr>
          <a:xfrm>
            <a:off x="311700" y="1229875"/>
            <a:ext cx="3117300" cy="3339000"/>
          </a:xfrm>
        </p:spPr>
        <p:txBody>
          <a:bodyPr/>
          <a:lstStyle/>
          <a:p>
            <a:pPr marL="114300" indent="0">
              <a:buNone/>
            </a:pPr>
            <a:r>
              <a:rPr lang="en" altLang="zh-CN" dirty="0"/>
              <a:t>Creating model classes the </a:t>
            </a:r>
            <a:r>
              <a:rPr lang="en" altLang="zh-CN" dirty="0" err="1"/>
              <a:t>json_serializable</a:t>
            </a:r>
            <a:r>
              <a:rPr lang="en" altLang="zh-CN" dirty="0"/>
              <a:t> way</a:t>
            </a:r>
          </a:p>
          <a:p>
            <a:r>
              <a:rPr lang="en" altLang="zh-CN" dirty="0"/>
              <a:t>The following shows how to convert the User class to a </a:t>
            </a:r>
            <a:r>
              <a:rPr lang="en" altLang="zh-CN" dirty="0" err="1"/>
              <a:t>json_serializable</a:t>
            </a:r>
            <a:r>
              <a:rPr lang="en" altLang="zh-CN" dirty="0"/>
              <a:t> class. </a:t>
            </a:r>
          </a:p>
          <a:p>
            <a:endParaRPr kumimoji="1" lang="zh-CN" altLang="en-US" dirty="0"/>
          </a:p>
        </p:txBody>
      </p:sp>
      <p:pic>
        <p:nvPicPr>
          <p:cNvPr id="4" name="图片 3">
            <a:extLst>
              <a:ext uri="{FF2B5EF4-FFF2-40B4-BE49-F238E27FC236}">
                <a16:creationId xmlns:a16="http://schemas.microsoft.com/office/drawing/2014/main" id="{88D1C878-9F73-3448-9134-598A8C55C7CD}"/>
              </a:ext>
            </a:extLst>
          </p:cNvPr>
          <p:cNvPicPr>
            <a:picLocks noChangeAspect="1"/>
          </p:cNvPicPr>
          <p:nvPr/>
        </p:nvPicPr>
        <p:blipFill>
          <a:blip r:embed="rId2"/>
          <a:stretch>
            <a:fillRect/>
          </a:stretch>
        </p:blipFill>
        <p:spPr>
          <a:xfrm>
            <a:off x="3318973" y="220717"/>
            <a:ext cx="5778065" cy="4858292"/>
          </a:xfrm>
          <a:prstGeom prst="rect">
            <a:avLst/>
          </a:prstGeom>
        </p:spPr>
      </p:pic>
    </p:spTree>
    <p:extLst>
      <p:ext uri="{BB962C8B-B14F-4D97-AF65-F5344CB8AC3E}">
        <p14:creationId xmlns:p14="http://schemas.microsoft.com/office/powerpoint/2010/main" val="7657802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DE21AA-6711-BD4B-87DA-22CF60DD7758}"/>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C7C13DFE-97E8-2942-B1D2-DC8D4A8844CF}"/>
              </a:ext>
            </a:extLst>
          </p:cNvPr>
          <p:cNvSpPr>
            <a:spLocks noGrp="1"/>
          </p:cNvSpPr>
          <p:nvPr>
            <p:ph type="body" idx="1"/>
          </p:nvPr>
        </p:nvSpPr>
        <p:spPr/>
        <p:txBody>
          <a:bodyPr/>
          <a:lstStyle/>
          <a:p>
            <a:pPr marL="114300" indent="0">
              <a:buNone/>
            </a:pPr>
            <a:r>
              <a:rPr lang="en" altLang="zh-CN" dirty="0"/>
              <a:t>Running the code generation utility</a:t>
            </a:r>
          </a:p>
          <a:p>
            <a:r>
              <a:rPr lang="en" altLang="zh-CN" dirty="0"/>
              <a:t>When creating </a:t>
            </a:r>
            <a:r>
              <a:rPr lang="en" altLang="zh-CN" dirty="0" err="1"/>
              <a:t>json_serializable</a:t>
            </a:r>
            <a:r>
              <a:rPr lang="en" altLang="zh-CN" dirty="0"/>
              <a:t> classes the first time, you’ll get errors similar to what is shown in the image below.</a:t>
            </a:r>
          </a:p>
          <a:p>
            <a:r>
              <a:rPr lang="en" altLang="zh-CN" dirty="0"/>
              <a:t>These errors are entirely normal and are simply because the generated code for the model class does not exist yet. To resolve this, run the code generator that generates the serialization boilerplate</a:t>
            </a:r>
            <a:r>
              <a:rPr lang="en-US" altLang="zh-CN" dirty="0"/>
              <a:t>.</a:t>
            </a:r>
            <a:endParaRPr kumimoji="1" lang="zh-CN" altLang="en-US" dirty="0"/>
          </a:p>
        </p:txBody>
      </p:sp>
      <p:pic>
        <p:nvPicPr>
          <p:cNvPr id="4" name="图片 3">
            <a:extLst>
              <a:ext uri="{FF2B5EF4-FFF2-40B4-BE49-F238E27FC236}">
                <a16:creationId xmlns:a16="http://schemas.microsoft.com/office/drawing/2014/main" id="{8C3FC22E-4E31-8545-9BDE-D1D83EF09B26}"/>
              </a:ext>
            </a:extLst>
          </p:cNvPr>
          <p:cNvPicPr>
            <a:picLocks noChangeAspect="1"/>
          </p:cNvPicPr>
          <p:nvPr/>
        </p:nvPicPr>
        <p:blipFill>
          <a:blip r:embed="rId2"/>
          <a:stretch>
            <a:fillRect/>
          </a:stretch>
        </p:blipFill>
        <p:spPr>
          <a:xfrm>
            <a:off x="2705100" y="3419366"/>
            <a:ext cx="3733800" cy="1536700"/>
          </a:xfrm>
          <a:prstGeom prst="rect">
            <a:avLst/>
          </a:prstGeom>
        </p:spPr>
      </p:pic>
    </p:spTree>
    <p:extLst>
      <p:ext uri="{BB962C8B-B14F-4D97-AF65-F5344CB8AC3E}">
        <p14:creationId xmlns:p14="http://schemas.microsoft.com/office/powerpoint/2010/main" val="20438539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13B610-1C0B-2E40-AFD2-BDD91DD489DF}"/>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C5EC7EA6-5E54-F742-8B84-C48E003F3E4D}"/>
              </a:ext>
            </a:extLst>
          </p:cNvPr>
          <p:cNvSpPr>
            <a:spLocks noGrp="1"/>
          </p:cNvSpPr>
          <p:nvPr>
            <p:ph type="body" idx="1"/>
          </p:nvPr>
        </p:nvSpPr>
        <p:spPr/>
        <p:txBody>
          <a:bodyPr/>
          <a:lstStyle/>
          <a:p>
            <a:pPr marL="114300" indent="0">
              <a:buNone/>
            </a:pPr>
            <a:r>
              <a:rPr lang="en" altLang="zh-CN" dirty="0"/>
              <a:t>There are two ways of running the code generator.</a:t>
            </a:r>
          </a:p>
          <a:p>
            <a:r>
              <a:rPr lang="en" altLang="zh-CN" dirty="0"/>
              <a:t>One-time code generation</a:t>
            </a:r>
            <a:r>
              <a:rPr lang="en-US" altLang="zh-CN" dirty="0"/>
              <a:t>: </a:t>
            </a:r>
            <a:r>
              <a:rPr lang="en" altLang="zh-CN" dirty="0"/>
              <a:t>By running flutter pub run </a:t>
            </a:r>
            <a:r>
              <a:rPr lang="en" altLang="zh-CN" dirty="0" err="1"/>
              <a:t>build_runner</a:t>
            </a:r>
            <a:r>
              <a:rPr lang="en" altLang="zh-CN" dirty="0"/>
              <a:t> build in the project root, you generate JSON serialization code for your models whenever they are needed. </a:t>
            </a:r>
          </a:p>
          <a:p>
            <a:r>
              <a:rPr lang="en" altLang="zh-CN" dirty="0"/>
              <a:t>Generating code continuously</a:t>
            </a:r>
            <a:r>
              <a:rPr lang="en-US" altLang="zh-CN" dirty="0"/>
              <a:t>: </a:t>
            </a:r>
            <a:r>
              <a:rPr lang="en" altLang="zh-CN" dirty="0"/>
              <a:t>A </a:t>
            </a:r>
            <a:r>
              <a:rPr lang="en" altLang="zh-CN" i="1" dirty="0"/>
              <a:t>watcher</a:t>
            </a:r>
            <a:r>
              <a:rPr lang="en" altLang="zh-CN" dirty="0"/>
              <a:t> makes our source code generation process more convenient.  Start the watcher by running flutter pub run </a:t>
            </a:r>
            <a:r>
              <a:rPr lang="en" altLang="zh-CN" dirty="0" err="1"/>
              <a:t>build_runner</a:t>
            </a:r>
            <a:r>
              <a:rPr lang="en" altLang="zh-CN" dirty="0"/>
              <a:t> watch in the project root.</a:t>
            </a:r>
          </a:p>
          <a:p>
            <a:endParaRPr kumimoji="1" lang="zh-CN" altLang="en-US" dirty="0"/>
          </a:p>
        </p:txBody>
      </p:sp>
    </p:spTree>
    <p:extLst>
      <p:ext uri="{BB962C8B-B14F-4D97-AF65-F5344CB8AC3E}">
        <p14:creationId xmlns:p14="http://schemas.microsoft.com/office/powerpoint/2010/main" val="40553477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BFDE13-E01E-2649-99A6-737687E598AA}"/>
              </a:ext>
            </a:extLst>
          </p:cNvPr>
          <p:cNvSpPr>
            <a:spLocks noGrp="1"/>
          </p:cNvSpPr>
          <p:nvPr>
            <p:ph type="title"/>
          </p:nvPr>
        </p:nvSpPr>
        <p:spPr/>
        <p:txBody>
          <a:bodyPr/>
          <a:lstStyle/>
          <a:p>
            <a:endParaRPr kumimoji="1" lang="zh-CN" altLang="en-US" dirty="0"/>
          </a:p>
        </p:txBody>
      </p:sp>
      <p:sp>
        <p:nvSpPr>
          <p:cNvPr id="3" name="文本占位符 2">
            <a:extLst>
              <a:ext uri="{FF2B5EF4-FFF2-40B4-BE49-F238E27FC236}">
                <a16:creationId xmlns:a16="http://schemas.microsoft.com/office/drawing/2014/main" id="{A4F18202-34FA-614D-9BD3-85EA8607AEB1}"/>
              </a:ext>
            </a:extLst>
          </p:cNvPr>
          <p:cNvSpPr>
            <a:spLocks noGrp="1"/>
          </p:cNvSpPr>
          <p:nvPr>
            <p:ph type="body" idx="1"/>
          </p:nvPr>
        </p:nvSpPr>
        <p:spPr/>
        <p:txBody>
          <a:bodyPr/>
          <a:lstStyle/>
          <a:p>
            <a:r>
              <a:rPr lang="en" altLang="zh-CN" dirty="0"/>
              <a:t>Consuming </a:t>
            </a:r>
            <a:r>
              <a:rPr lang="en" altLang="zh-CN" dirty="0" err="1"/>
              <a:t>json_serializable</a:t>
            </a:r>
            <a:r>
              <a:rPr lang="en" altLang="zh-CN" dirty="0"/>
              <a:t> models</a:t>
            </a:r>
            <a:endParaRPr kumimoji="1" lang="zh-CN" altLang="en-US" dirty="0"/>
          </a:p>
        </p:txBody>
      </p:sp>
      <p:pic>
        <p:nvPicPr>
          <p:cNvPr id="4" name="图片 3">
            <a:extLst>
              <a:ext uri="{FF2B5EF4-FFF2-40B4-BE49-F238E27FC236}">
                <a16:creationId xmlns:a16="http://schemas.microsoft.com/office/drawing/2014/main" id="{FA2347C6-1012-3D44-9D5E-26CE20D8E66A}"/>
              </a:ext>
            </a:extLst>
          </p:cNvPr>
          <p:cNvPicPr>
            <a:picLocks noChangeAspect="1"/>
          </p:cNvPicPr>
          <p:nvPr/>
        </p:nvPicPr>
        <p:blipFill>
          <a:blip r:embed="rId2"/>
          <a:stretch>
            <a:fillRect/>
          </a:stretch>
        </p:blipFill>
        <p:spPr>
          <a:xfrm>
            <a:off x="0" y="1906991"/>
            <a:ext cx="9144000" cy="2542883"/>
          </a:xfrm>
          <a:prstGeom prst="rect">
            <a:avLst/>
          </a:prstGeom>
        </p:spPr>
      </p:pic>
    </p:spTree>
    <p:extLst>
      <p:ext uri="{BB962C8B-B14F-4D97-AF65-F5344CB8AC3E}">
        <p14:creationId xmlns:p14="http://schemas.microsoft.com/office/powerpoint/2010/main" val="39141836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099EDC-A225-A245-9AFB-70012612D11E}"/>
              </a:ext>
            </a:extLst>
          </p:cNvPr>
          <p:cNvSpPr>
            <a:spLocks noGrp="1"/>
          </p:cNvSpPr>
          <p:nvPr>
            <p:ph type="title"/>
          </p:nvPr>
        </p:nvSpPr>
        <p:spPr/>
        <p:txBody>
          <a:bodyPr/>
          <a:lstStyle/>
          <a:p>
            <a:r>
              <a:rPr lang="en" altLang="zh-CN" dirty="0"/>
              <a:t>Generating code for nested classes</a:t>
            </a:r>
            <a:endParaRPr kumimoji="1" lang="zh-CN" altLang="en-US" dirty="0"/>
          </a:p>
        </p:txBody>
      </p:sp>
      <p:sp>
        <p:nvSpPr>
          <p:cNvPr id="3" name="文本占位符 2">
            <a:extLst>
              <a:ext uri="{FF2B5EF4-FFF2-40B4-BE49-F238E27FC236}">
                <a16:creationId xmlns:a16="http://schemas.microsoft.com/office/drawing/2014/main" id="{1F4507E8-2C59-C445-A6E7-F56B299356AB}"/>
              </a:ext>
            </a:extLst>
          </p:cNvPr>
          <p:cNvSpPr>
            <a:spLocks noGrp="1"/>
          </p:cNvSpPr>
          <p:nvPr>
            <p:ph type="body" idx="1"/>
          </p:nvPr>
        </p:nvSpPr>
        <p:spPr/>
        <p:txBody>
          <a:bodyPr/>
          <a:lstStyle/>
          <a:p>
            <a:r>
              <a:rPr lang="en" altLang="zh-CN" dirty="0"/>
              <a:t>You might have code that has nested classes within a class. </a:t>
            </a:r>
          </a:p>
          <a:p>
            <a:r>
              <a:rPr lang="en" altLang="zh-CN" dirty="0"/>
              <a:t>If that is the case, and you have tried to pass the class in JSON format as an argument to a service (such as Firebase, for example), you might have experienced an</a:t>
            </a:r>
            <a:r>
              <a:rPr lang="zh-CN" altLang="en-US" dirty="0"/>
              <a:t> </a:t>
            </a:r>
            <a:r>
              <a:rPr lang="en" altLang="zh-CN" dirty="0"/>
              <a:t>Invalid argument error.</a:t>
            </a:r>
          </a:p>
          <a:p>
            <a:r>
              <a:rPr lang="en" altLang="zh-CN" dirty="0"/>
              <a:t>To make this work, pass </a:t>
            </a:r>
            <a:r>
              <a:rPr lang="en" altLang="zh-CN" dirty="0" err="1"/>
              <a:t>explicitToJson</a:t>
            </a:r>
            <a:r>
              <a:rPr lang="en" altLang="zh-CN" dirty="0"/>
              <a:t>: true in the @</a:t>
            </a:r>
            <a:r>
              <a:rPr lang="en" altLang="zh-CN" dirty="0" err="1"/>
              <a:t>JsonSerializable</a:t>
            </a:r>
            <a:r>
              <a:rPr lang="en" altLang="zh-CN" dirty="0"/>
              <a:t>() annotation over the class declaration. </a:t>
            </a:r>
            <a:endParaRPr kumimoji="1" lang="zh-CN" altLang="en-US" dirty="0"/>
          </a:p>
        </p:txBody>
      </p:sp>
    </p:spTree>
    <p:extLst>
      <p:ext uri="{BB962C8B-B14F-4D97-AF65-F5344CB8AC3E}">
        <p14:creationId xmlns:p14="http://schemas.microsoft.com/office/powerpoint/2010/main" val="32813637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9308F-0A53-2045-8BC6-1BAB2DAB353C}"/>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2AF1044D-0361-1D4C-B205-E0C290439F14}"/>
              </a:ext>
            </a:extLst>
          </p:cNvPr>
          <p:cNvSpPr>
            <a:spLocks noGrp="1"/>
          </p:cNvSpPr>
          <p:nvPr>
            <p:ph type="body" idx="1"/>
          </p:nvPr>
        </p:nvSpPr>
        <p:spPr/>
        <p:txBody>
          <a:bodyPr/>
          <a:lstStyle/>
          <a:p>
            <a:r>
              <a:rPr lang="en" altLang="zh-CN" dirty="0"/>
              <a:t>The User class now looks as follows:</a:t>
            </a:r>
            <a:endParaRPr kumimoji="1" lang="zh-CN" altLang="en-US" dirty="0"/>
          </a:p>
        </p:txBody>
      </p:sp>
      <p:pic>
        <p:nvPicPr>
          <p:cNvPr id="4" name="图片 3">
            <a:extLst>
              <a:ext uri="{FF2B5EF4-FFF2-40B4-BE49-F238E27FC236}">
                <a16:creationId xmlns:a16="http://schemas.microsoft.com/office/drawing/2014/main" id="{90184EE5-4F49-EF43-ADCF-57FAD7C71FEF}"/>
              </a:ext>
            </a:extLst>
          </p:cNvPr>
          <p:cNvPicPr>
            <a:picLocks noChangeAspect="1"/>
          </p:cNvPicPr>
          <p:nvPr/>
        </p:nvPicPr>
        <p:blipFill>
          <a:blip r:embed="rId2"/>
          <a:stretch>
            <a:fillRect/>
          </a:stretch>
        </p:blipFill>
        <p:spPr>
          <a:xfrm>
            <a:off x="941114" y="1671442"/>
            <a:ext cx="7261772" cy="3330168"/>
          </a:xfrm>
          <a:prstGeom prst="rect">
            <a:avLst/>
          </a:prstGeom>
        </p:spPr>
      </p:pic>
    </p:spTree>
    <p:extLst>
      <p:ext uri="{BB962C8B-B14F-4D97-AF65-F5344CB8AC3E}">
        <p14:creationId xmlns:p14="http://schemas.microsoft.com/office/powerpoint/2010/main" val="3688943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86547F-1F44-9141-9491-266C06E668C9}"/>
              </a:ext>
            </a:extLst>
          </p:cNvPr>
          <p:cNvSpPr>
            <a:spLocks noGrp="1"/>
          </p:cNvSpPr>
          <p:nvPr>
            <p:ph type="title"/>
          </p:nvPr>
        </p:nvSpPr>
        <p:spPr/>
        <p:txBody>
          <a:bodyPr/>
          <a:lstStyle/>
          <a:p>
            <a:r>
              <a:rPr lang="en" altLang="zh-CN" dirty="0"/>
              <a:t>Further references</a:t>
            </a:r>
            <a:endParaRPr kumimoji="1" lang="zh-CN" altLang="en-US" dirty="0"/>
          </a:p>
        </p:txBody>
      </p:sp>
      <p:sp>
        <p:nvSpPr>
          <p:cNvPr id="3" name="文本占位符 2">
            <a:extLst>
              <a:ext uri="{FF2B5EF4-FFF2-40B4-BE49-F238E27FC236}">
                <a16:creationId xmlns:a16="http://schemas.microsoft.com/office/drawing/2014/main" id="{18102DBF-B52D-1244-BEE1-FC7B73C55074}"/>
              </a:ext>
            </a:extLst>
          </p:cNvPr>
          <p:cNvSpPr>
            <a:spLocks noGrp="1"/>
          </p:cNvSpPr>
          <p:nvPr>
            <p:ph type="body" idx="1"/>
          </p:nvPr>
        </p:nvSpPr>
        <p:spPr/>
        <p:txBody>
          <a:bodyPr/>
          <a:lstStyle/>
          <a:p>
            <a:r>
              <a:rPr lang="en" altLang="zh-CN" dirty="0"/>
              <a:t>The </a:t>
            </a:r>
            <a:r>
              <a:rPr lang="en" altLang="zh-CN" dirty="0">
                <a:hlinkClick r:id="rId2"/>
              </a:rPr>
              <a:t>dart:convert</a:t>
            </a:r>
            <a:r>
              <a:rPr lang="en" altLang="zh-CN" dirty="0"/>
              <a:t> and </a:t>
            </a:r>
            <a:r>
              <a:rPr lang="en" altLang="zh-CN" dirty="0">
                <a:hlinkClick r:id="rId3"/>
              </a:rPr>
              <a:t>JsonCodec</a:t>
            </a:r>
            <a:r>
              <a:rPr lang="en" altLang="zh-CN" dirty="0"/>
              <a:t> documentation</a:t>
            </a:r>
          </a:p>
          <a:p>
            <a:r>
              <a:rPr lang="en" altLang="zh-CN" dirty="0"/>
              <a:t>The </a:t>
            </a:r>
            <a:r>
              <a:rPr lang="en" altLang="zh-CN" dirty="0">
                <a:hlinkClick r:id="rId4"/>
              </a:rPr>
              <a:t>json_serializable</a:t>
            </a:r>
            <a:r>
              <a:rPr lang="en" altLang="zh-CN" dirty="0"/>
              <a:t> package on </a:t>
            </a:r>
            <a:r>
              <a:rPr lang="en" altLang="zh-CN" dirty="0" err="1"/>
              <a:t>pub.dev</a:t>
            </a:r>
            <a:endParaRPr lang="en" altLang="zh-CN" dirty="0"/>
          </a:p>
          <a:p>
            <a:r>
              <a:rPr lang="en" altLang="zh-CN" dirty="0"/>
              <a:t>The </a:t>
            </a:r>
            <a:r>
              <a:rPr lang="en" altLang="zh-CN" dirty="0">
                <a:hlinkClick r:id="rId5"/>
              </a:rPr>
              <a:t>json_serializable examples</a:t>
            </a:r>
            <a:r>
              <a:rPr lang="en" altLang="zh-CN" dirty="0"/>
              <a:t> on GitHub</a:t>
            </a:r>
          </a:p>
          <a:p>
            <a:endParaRPr kumimoji="1" lang="zh-CN" altLang="en-US" dirty="0"/>
          </a:p>
        </p:txBody>
      </p:sp>
    </p:spTree>
    <p:extLst>
      <p:ext uri="{BB962C8B-B14F-4D97-AF65-F5344CB8AC3E}">
        <p14:creationId xmlns:p14="http://schemas.microsoft.com/office/powerpoint/2010/main" val="4139234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A82D2-C62A-D444-9326-FB026F130B11}"/>
              </a:ext>
            </a:extLst>
          </p:cNvPr>
          <p:cNvSpPr>
            <a:spLocks noGrp="1"/>
          </p:cNvSpPr>
          <p:nvPr>
            <p:ph type="title"/>
          </p:nvPr>
        </p:nvSpPr>
        <p:spPr/>
        <p:txBody>
          <a:bodyPr/>
          <a:lstStyle/>
          <a:p>
            <a:r>
              <a:rPr lang="en" altLang="zh-CN" dirty="0"/>
              <a:t>Start thinking declaratively</a:t>
            </a:r>
            <a:endParaRPr kumimoji="1" lang="zh-CN" altLang="en-US" dirty="0"/>
          </a:p>
        </p:txBody>
      </p:sp>
      <p:sp>
        <p:nvSpPr>
          <p:cNvPr id="3" name="文本占位符 2">
            <a:extLst>
              <a:ext uri="{FF2B5EF4-FFF2-40B4-BE49-F238E27FC236}">
                <a16:creationId xmlns:a16="http://schemas.microsoft.com/office/drawing/2014/main" id="{B12B4A85-528E-8F42-A953-8749151E5EDF}"/>
              </a:ext>
            </a:extLst>
          </p:cNvPr>
          <p:cNvSpPr>
            <a:spLocks noGrp="1"/>
          </p:cNvSpPr>
          <p:nvPr>
            <p:ph type="body" idx="1"/>
          </p:nvPr>
        </p:nvSpPr>
        <p:spPr/>
        <p:txBody>
          <a:bodyPr/>
          <a:lstStyle/>
          <a:p>
            <a:r>
              <a:rPr lang="en" altLang="zh-CN" dirty="0"/>
              <a:t>If you’re coming to Flutter from an imperative framework (such as Android SDK or iOS </a:t>
            </a:r>
            <a:r>
              <a:rPr lang="en" altLang="zh-CN" dirty="0" err="1"/>
              <a:t>UIKit</a:t>
            </a:r>
            <a:r>
              <a:rPr lang="en" altLang="zh-CN" dirty="0"/>
              <a:t>), you need to start thinking about app development from a new perspective.</a:t>
            </a:r>
          </a:p>
          <a:p>
            <a:r>
              <a:rPr lang="en" altLang="zh-CN" dirty="0"/>
              <a:t>Flutter is </a:t>
            </a:r>
            <a:r>
              <a:rPr lang="en" altLang="zh-CN" i="1" dirty="0"/>
              <a:t>declarative</a:t>
            </a:r>
            <a:r>
              <a:rPr lang="en" altLang="zh-CN" dirty="0"/>
              <a:t>. This means that Flutter builds its user interface to reflect the current state of your app:</a:t>
            </a:r>
            <a:endParaRPr kumimoji="1" lang="zh-CN" altLang="en-US" dirty="0"/>
          </a:p>
        </p:txBody>
      </p:sp>
      <p:pic>
        <p:nvPicPr>
          <p:cNvPr id="4" name="图片 3">
            <a:extLst>
              <a:ext uri="{FF2B5EF4-FFF2-40B4-BE49-F238E27FC236}">
                <a16:creationId xmlns:a16="http://schemas.microsoft.com/office/drawing/2014/main" id="{B2775586-0E17-414B-98CD-EC7C94E39969}"/>
              </a:ext>
            </a:extLst>
          </p:cNvPr>
          <p:cNvPicPr>
            <a:picLocks noChangeAspect="1"/>
          </p:cNvPicPr>
          <p:nvPr/>
        </p:nvPicPr>
        <p:blipFill>
          <a:blip r:embed="rId2"/>
          <a:stretch>
            <a:fillRect/>
          </a:stretch>
        </p:blipFill>
        <p:spPr>
          <a:xfrm>
            <a:off x="2002878" y="3099141"/>
            <a:ext cx="4838700" cy="1752600"/>
          </a:xfrm>
          <a:prstGeom prst="rect">
            <a:avLst/>
          </a:prstGeom>
        </p:spPr>
      </p:pic>
    </p:spTree>
    <p:extLst>
      <p:ext uri="{BB962C8B-B14F-4D97-AF65-F5344CB8AC3E}">
        <p14:creationId xmlns:p14="http://schemas.microsoft.com/office/powerpoint/2010/main" val="12598385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Firebase</a:t>
            </a:r>
          </a:p>
        </p:txBody>
      </p:sp>
    </p:spTree>
    <p:extLst>
      <p:ext uri="{BB962C8B-B14F-4D97-AF65-F5344CB8AC3E}">
        <p14:creationId xmlns:p14="http://schemas.microsoft.com/office/powerpoint/2010/main" val="39685682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FE0D8B-02EA-5442-B332-6EE70061C240}"/>
              </a:ext>
            </a:extLst>
          </p:cNvPr>
          <p:cNvSpPr>
            <a:spLocks noGrp="1"/>
          </p:cNvSpPr>
          <p:nvPr>
            <p:ph type="title"/>
          </p:nvPr>
        </p:nvSpPr>
        <p:spPr/>
        <p:txBody>
          <a:bodyPr/>
          <a:lstStyle/>
          <a:p>
            <a:r>
              <a:rPr kumimoji="1" lang="en-US" altLang="zh-CN" dirty="0"/>
              <a:t>Introduction</a:t>
            </a:r>
            <a:endParaRPr kumimoji="1" lang="zh-CN" altLang="en-US" dirty="0"/>
          </a:p>
        </p:txBody>
      </p:sp>
      <p:sp>
        <p:nvSpPr>
          <p:cNvPr id="3" name="文本占位符 2">
            <a:extLst>
              <a:ext uri="{FF2B5EF4-FFF2-40B4-BE49-F238E27FC236}">
                <a16:creationId xmlns:a16="http://schemas.microsoft.com/office/drawing/2014/main" id="{92DD738A-BCF7-D447-AB81-477F23CE4126}"/>
              </a:ext>
            </a:extLst>
          </p:cNvPr>
          <p:cNvSpPr>
            <a:spLocks noGrp="1"/>
          </p:cNvSpPr>
          <p:nvPr>
            <p:ph type="body" idx="1"/>
          </p:nvPr>
        </p:nvSpPr>
        <p:spPr/>
        <p:txBody>
          <a:bodyPr/>
          <a:lstStyle/>
          <a:p>
            <a:r>
              <a:rPr lang="en" altLang="zh-CN" dirty="0"/>
              <a:t>Firebase is a Backend-as-a-Service (BaaS) app development platform that provides hosted backend services such as a </a:t>
            </a:r>
            <a:r>
              <a:rPr lang="en" altLang="zh-CN" dirty="0" err="1"/>
              <a:t>realtime</a:t>
            </a:r>
            <a:r>
              <a:rPr lang="en" altLang="zh-CN" dirty="0"/>
              <a:t> database, cloud storage, authentication, crash reporting, machine learning, remote configuration, and hosting for your static files.</a:t>
            </a:r>
            <a:endParaRPr kumimoji="1" lang="zh-CN" altLang="en-US" dirty="0"/>
          </a:p>
        </p:txBody>
      </p:sp>
    </p:spTree>
    <p:extLst>
      <p:ext uri="{BB962C8B-B14F-4D97-AF65-F5344CB8AC3E}">
        <p14:creationId xmlns:p14="http://schemas.microsoft.com/office/powerpoint/2010/main" val="16176542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FC7ADD-E33F-2A40-80DF-46D976144B05}"/>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4FDC7E62-F782-914B-84A2-792A90389B1F}"/>
              </a:ext>
            </a:extLst>
          </p:cNvPr>
          <p:cNvSpPr>
            <a:spLocks noGrp="1"/>
          </p:cNvSpPr>
          <p:nvPr>
            <p:ph type="body" idx="1"/>
          </p:nvPr>
        </p:nvSpPr>
        <p:spPr/>
        <p:txBody>
          <a:bodyPr/>
          <a:lstStyle/>
          <a:p>
            <a:pPr marL="114300" indent="0">
              <a:buNone/>
            </a:pPr>
            <a:r>
              <a:rPr lang="en" altLang="zh-CN" dirty="0"/>
              <a:t>Firebase supports Flutter. For more information, see:</a:t>
            </a:r>
          </a:p>
          <a:p>
            <a:r>
              <a:rPr lang="en" altLang="zh-CN" dirty="0">
                <a:hlinkClick r:id="rId2"/>
              </a:rPr>
              <a:t>Getting started with Firebase and Flutter</a:t>
            </a:r>
            <a:r>
              <a:rPr lang="en" altLang="zh-CN" dirty="0"/>
              <a:t> in the </a:t>
            </a:r>
            <a:r>
              <a:rPr lang="en" altLang="zh-CN" dirty="0">
                <a:hlinkClick r:id="rId3"/>
              </a:rPr>
              <a:t>Firebase docs</a:t>
            </a:r>
            <a:endParaRPr lang="en" altLang="zh-CN" dirty="0"/>
          </a:p>
          <a:p>
            <a:r>
              <a:rPr lang="en" altLang="zh-CN" dirty="0">
                <a:hlinkClick r:id="rId4"/>
              </a:rPr>
              <a:t>Firebase for Flutter codelab</a:t>
            </a:r>
            <a:endParaRPr lang="en" altLang="zh-CN" dirty="0"/>
          </a:p>
          <a:p>
            <a:r>
              <a:rPr lang="en" altLang="zh-CN" dirty="0">
                <a:hlinkClick r:id="rId5"/>
              </a:rPr>
              <a:t>Use Firebase to host your Flutter app on the web</a:t>
            </a:r>
            <a:endParaRPr lang="en" altLang="zh-CN" dirty="0"/>
          </a:p>
          <a:p>
            <a:r>
              <a:rPr lang="en" altLang="zh-CN" dirty="0">
                <a:hlinkClick r:id="rId6"/>
              </a:rPr>
              <a:t>FlutterFire plugins</a:t>
            </a:r>
            <a:endParaRPr lang="en" altLang="zh-CN" dirty="0"/>
          </a:p>
          <a:p>
            <a:endParaRPr kumimoji="1" lang="zh-CN" altLang="en-US" dirty="0"/>
          </a:p>
        </p:txBody>
      </p:sp>
    </p:spTree>
    <p:extLst>
      <p:ext uri="{BB962C8B-B14F-4D97-AF65-F5344CB8AC3E}">
        <p14:creationId xmlns:p14="http://schemas.microsoft.com/office/powerpoint/2010/main" val="11031609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ED2E0-F37D-064D-AD41-ACF98B6572D0}"/>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6F02B4C7-57CC-F84A-9A09-DC6F1CEECCC9}"/>
              </a:ext>
            </a:extLst>
          </p:cNvPr>
          <p:cNvSpPr>
            <a:spLocks noGrp="1"/>
          </p:cNvSpPr>
          <p:nvPr>
            <p:ph type="body" idx="1"/>
          </p:nvPr>
        </p:nvSpPr>
        <p:spPr/>
        <p:txBody>
          <a:bodyPr/>
          <a:lstStyle/>
          <a:p>
            <a:pPr marL="114300" indent="0">
              <a:buNone/>
            </a:pPr>
            <a:r>
              <a:rPr lang="en" altLang="zh-CN" dirty="0"/>
              <a:t>Also, the Flutter community has created docs and videos that you might find useful:</a:t>
            </a:r>
          </a:p>
          <a:p>
            <a:r>
              <a:rPr lang="en" altLang="zh-CN" dirty="0">
                <a:hlinkClick r:id="rId2"/>
              </a:rPr>
              <a:t>Building chat app with Flutter and Firebase</a:t>
            </a:r>
            <a:endParaRPr lang="en" altLang="zh-CN" dirty="0"/>
          </a:p>
          <a:p>
            <a:r>
              <a:rPr lang="en" altLang="zh-CN" dirty="0">
                <a:hlinkClick r:id="rId3"/>
              </a:rPr>
              <a:t>Using Firestore as a backend to your Flutter app</a:t>
            </a:r>
            <a:r>
              <a:rPr lang="en" altLang="zh-CN" dirty="0"/>
              <a:t> (video)</a:t>
            </a:r>
          </a:p>
          <a:p>
            <a:r>
              <a:rPr lang="en" altLang="zh-CN" dirty="0">
                <a:hlinkClick r:id="rId4"/>
              </a:rPr>
              <a:t>Live Coding Firebase Authentication with Flutter</a:t>
            </a:r>
            <a:r>
              <a:rPr lang="en" altLang="zh-CN" dirty="0"/>
              <a:t> (video)</a:t>
            </a:r>
          </a:p>
          <a:p>
            <a:r>
              <a:rPr lang="en" altLang="zh-CN" dirty="0">
                <a:hlinkClick r:id="rId5"/>
              </a:rPr>
              <a:t>Flutter &amp; Firebase Auth 01</a:t>
            </a:r>
            <a:r>
              <a:rPr lang="en" altLang="zh-CN" dirty="0"/>
              <a:t> (video)</a:t>
            </a:r>
          </a:p>
          <a:p>
            <a:r>
              <a:rPr lang="en" altLang="zh-CN" dirty="0">
                <a:hlinkClick r:id="rId6"/>
              </a:rPr>
              <a:t>Flutter: Firebase Tutorial Part 1 - Auth and Sign in</a:t>
            </a:r>
            <a:r>
              <a:rPr lang="en" altLang="zh-CN" dirty="0"/>
              <a:t> (video)</a:t>
            </a:r>
          </a:p>
          <a:p>
            <a:endParaRPr kumimoji="1" lang="zh-CN" altLang="en-US" dirty="0"/>
          </a:p>
        </p:txBody>
      </p:sp>
    </p:spTree>
    <p:extLst>
      <p:ext uri="{BB962C8B-B14F-4D97-AF65-F5344CB8AC3E}">
        <p14:creationId xmlns:p14="http://schemas.microsoft.com/office/powerpoint/2010/main" val="37267624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5"/>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Thank you!</a:t>
            </a:r>
            <a:endParaRPr dirty="0"/>
          </a:p>
        </p:txBody>
      </p:sp>
      <p:sp>
        <p:nvSpPr>
          <p:cNvPr id="397" name="Google Shape;397;p55"/>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p>
            <a:pPr marL="0" lvl="0" indent="0"/>
            <a:r>
              <a:rPr lang="en-US" altLang="zh-CN" dirty="0" err="1"/>
              <a:t>Wenxuan</a:t>
            </a:r>
            <a:r>
              <a:rPr lang="en-US" altLang="zh-CN" dirty="0"/>
              <a:t> Shi</a:t>
            </a:r>
          </a:p>
          <a:p>
            <a:pPr marL="0" lvl="0" indent="0"/>
            <a:r>
              <a:rPr lang="en-US" altLang="zh-CN" dirty="0"/>
              <a:t>College of Software, Nankai University</a:t>
            </a:r>
          </a:p>
          <a:p>
            <a:pPr marL="0" lvl="0" indent="0"/>
            <a:endParaRPr lang="en-US" altLang="zh-CN" dirty="0"/>
          </a:p>
          <a:p>
            <a:pPr marL="0" lvl="0" indent="0"/>
            <a:r>
              <a:rPr lang="en-US" altLang="zh-CN" dirty="0"/>
              <a:t>Email: </a:t>
            </a:r>
            <a:r>
              <a:rPr lang="en-US" altLang="zh-CN" dirty="0" err="1"/>
              <a:t>shiwx@nankai.edu.cn</a:t>
            </a:r>
            <a:endParaRPr lang="en-US" altLang="zh-CN" dirty="0"/>
          </a:p>
          <a:p>
            <a:pPr marL="0" lvl="0" indent="0"/>
            <a:r>
              <a:rPr lang="en-US" altLang="zh-CN" dirty="0" err="1"/>
              <a:t>Wechat</a:t>
            </a:r>
            <a:r>
              <a:rPr lang="en-US" altLang="zh-CN" dirty="0"/>
              <a:t>: 13920561100</a:t>
            </a:r>
          </a:p>
          <a:p>
            <a:pPr marL="0" lvl="0" indent="0" algn="l" rtl="0">
              <a:spcBef>
                <a:spcPts val="0"/>
              </a:spcBef>
              <a:spcAft>
                <a:spcPts val="0"/>
              </a:spcAft>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5A98D8-013F-2C42-8AFF-B92997FC1D6B}"/>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4BF89A37-CA1D-F94E-AF4A-34D6CB890906}"/>
              </a:ext>
            </a:extLst>
          </p:cNvPr>
          <p:cNvSpPr>
            <a:spLocks noGrp="1"/>
          </p:cNvSpPr>
          <p:nvPr>
            <p:ph type="body" idx="1"/>
          </p:nvPr>
        </p:nvSpPr>
        <p:spPr/>
        <p:txBody>
          <a:bodyPr/>
          <a:lstStyle/>
          <a:p>
            <a:r>
              <a:rPr lang="en" altLang="zh-CN" dirty="0"/>
              <a:t>When the state of your app changes (for example, the user flips a switch in the settings screen), you change the state, and that triggers a redraw of the user interface. </a:t>
            </a:r>
          </a:p>
          <a:p>
            <a:r>
              <a:rPr lang="en" altLang="zh-CN" dirty="0"/>
              <a:t>There is no imperative changing of the UI itself (like </a:t>
            </a:r>
            <a:r>
              <a:rPr lang="en" altLang="zh-CN" dirty="0" err="1"/>
              <a:t>widget.setText</a:t>
            </a:r>
            <a:r>
              <a:rPr lang="en" altLang="zh-CN" dirty="0"/>
              <a:t>)—you change the state, and the UI rebuilds from scratch.</a:t>
            </a:r>
          </a:p>
          <a:p>
            <a:r>
              <a:rPr lang="en" altLang="zh-CN" dirty="0"/>
              <a:t>Read more about the declarative approach to UI programming </a:t>
            </a:r>
            <a:r>
              <a:rPr lang="en" altLang="zh-CN" dirty="0">
                <a:hlinkClick r:id="rId2"/>
              </a:rPr>
              <a:t>in the get started guide</a:t>
            </a:r>
            <a:r>
              <a:rPr lang="en" altLang="zh-CN" dirty="0"/>
              <a:t>.</a:t>
            </a:r>
          </a:p>
        </p:txBody>
      </p:sp>
    </p:spTree>
    <p:extLst>
      <p:ext uri="{BB962C8B-B14F-4D97-AF65-F5344CB8AC3E}">
        <p14:creationId xmlns:p14="http://schemas.microsoft.com/office/powerpoint/2010/main" val="1736477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907A3-811F-9442-8B9A-EF06381643F9}"/>
              </a:ext>
            </a:extLst>
          </p:cNvPr>
          <p:cNvSpPr>
            <a:spLocks noGrp="1"/>
          </p:cNvSpPr>
          <p:nvPr>
            <p:ph type="title"/>
          </p:nvPr>
        </p:nvSpPr>
        <p:spPr/>
        <p:txBody>
          <a:bodyPr/>
          <a:lstStyle/>
          <a:p>
            <a:r>
              <a:rPr lang="en" altLang="zh-CN" dirty="0"/>
              <a:t>Ephemeral vs app state</a:t>
            </a:r>
            <a:endParaRPr kumimoji="1" lang="zh-CN" altLang="en-US" dirty="0"/>
          </a:p>
        </p:txBody>
      </p:sp>
      <p:sp>
        <p:nvSpPr>
          <p:cNvPr id="3" name="文本占位符 2">
            <a:extLst>
              <a:ext uri="{FF2B5EF4-FFF2-40B4-BE49-F238E27FC236}">
                <a16:creationId xmlns:a16="http://schemas.microsoft.com/office/drawing/2014/main" id="{17D87FCB-3596-754A-A000-5F8B3AD0DB7F}"/>
              </a:ext>
            </a:extLst>
          </p:cNvPr>
          <p:cNvSpPr>
            <a:spLocks noGrp="1"/>
          </p:cNvSpPr>
          <p:nvPr>
            <p:ph type="body" idx="1"/>
          </p:nvPr>
        </p:nvSpPr>
        <p:spPr/>
        <p:txBody>
          <a:bodyPr/>
          <a:lstStyle/>
          <a:p>
            <a:r>
              <a:rPr lang="en" altLang="zh-CN" i="1" dirty="0"/>
              <a:t>This doc introduces app state, ephemeral state, and how you might manage each in a Flutter app.</a:t>
            </a:r>
            <a:endParaRPr lang="en" altLang="zh-CN" dirty="0"/>
          </a:p>
          <a:p>
            <a:r>
              <a:rPr lang="en" altLang="zh-CN" dirty="0"/>
              <a:t>In the broadest possible sense, the state of an app is everything that exists in memory when the app is running. </a:t>
            </a:r>
          </a:p>
          <a:p>
            <a:r>
              <a:rPr lang="en" altLang="zh-CN" dirty="0"/>
              <a:t>This includes the app’s assets, all the variables that the Flutter framework keeps about the UI, animation state, textures, fonts, and so on. </a:t>
            </a:r>
          </a:p>
        </p:txBody>
      </p:sp>
    </p:spTree>
    <p:extLst>
      <p:ext uri="{BB962C8B-B14F-4D97-AF65-F5344CB8AC3E}">
        <p14:creationId xmlns:p14="http://schemas.microsoft.com/office/powerpoint/2010/main" val="3907610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C3BA2A-E41D-3B4F-A6BE-84A90415B14F}"/>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0B3C9797-E614-1948-B348-65559B6E8BBE}"/>
              </a:ext>
            </a:extLst>
          </p:cNvPr>
          <p:cNvSpPr>
            <a:spLocks noGrp="1"/>
          </p:cNvSpPr>
          <p:nvPr>
            <p:ph type="body" idx="1"/>
          </p:nvPr>
        </p:nvSpPr>
        <p:spPr/>
        <p:txBody>
          <a:bodyPr/>
          <a:lstStyle/>
          <a:p>
            <a:pPr marL="114300" indent="0">
              <a:buNone/>
            </a:pPr>
            <a:r>
              <a:rPr lang="en" altLang="zh-CN" dirty="0"/>
              <a:t>Ephemeral state</a:t>
            </a:r>
          </a:p>
          <a:p>
            <a:r>
              <a:rPr lang="en" altLang="zh-CN" dirty="0"/>
              <a:t>Ephemeral state (sometimes called </a:t>
            </a:r>
            <a:r>
              <a:rPr lang="en" altLang="zh-CN" i="1" dirty="0"/>
              <a:t>UI state</a:t>
            </a:r>
            <a:r>
              <a:rPr lang="en" altLang="zh-CN" dirty="0"/>
              <a:t> or </a:t>
            </a:r>
            <a:r>
              <a:rPr lang="en" altLang="zh-CN" i="1" dirty="0"/>
              <a:t>local state</a:t>
            </a:r>
            <a:r>
              <a:rPr lang="en" altLang="zh-CN" dirty="0"/>
              <a:t>) is the state you can neatly contain in a single widget.</a:t>
            </a:r>
          </a:p>
          <a:p>
            <a:r>
              <a:rPr lang="en" altLang="zh-CN" dirty="0"/>
              <a:t>Here are a few examples.</a:t>
            </a:r>
          </a:p>
          <a:p>
            <a:pPr lvl="1"/>
            <a:r>
              <a:rPr lang="en" altLang="zh-CN" dirty="0"/>
              <a:t>current page in a </a:t>
            </a:r>
            <a:r>
              <a:rPr lang="en" altLang="zh-CN" dirty="0">
                <a:hlinkClick r:id="rId2"/>
              </a:rPr>
              <a:t>PageView</a:t>
            </a:r>
            <a:endParaRPr lang="en" altLang="zh-CN" dirty="0"/>
          </a:p>
          <a:p>
            <a:pPr lvl="1"/>
            <a:r>
              <a:rPr lang="en" altLang="zh-CN" dirty="0"/>
              <a:t>current progress of a complex animation</a:t>
            </a:r>
          </a:p>
          <a:p>
            <a:pPr lvl="1"/>
            <a:r>
              <a:rPr lang="en" altLang="zh-CN" dirty="0"/>
              <a:t>current selected tab in a </a:t>
            </a:r>
            <a:r>
              <a:rPr lang="en" altLang="zh-CN" dirty="0" err="1"/>
              <a:t>BottomNavigationBar</a:t>
            </a:r>
            <a:endParaRPr lang="en" altLang="zh-CN" dirty="0"/>
          </a:p>
          <a:p>
            <a:endParaRPr lang="en" altLang="zh-CN" dirty="0"/>
          </a:p>
          <a:p>
            <a:endParaRPr kumimoji="1" lang="zh-CN" altLang="en-US" dirty="0"/>
          </a:p>
        </p:txBody>
      </p:sp>
    </p:spTree>
    <p:extLst>
      <p:ext uri="{BB962C8B-B14F-4D97-AF65-F5344CB8AC3E}">
        <p14:creationId xmlns:p14="http://schemas.microsoft.com/office/powerpoint/2010/main" val="3264209701"/>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888</TotalTime>
  <Words>2514</Words>
  <Application>Microsoft Macintosh PowerPoint</Application>
  <PresentationFormat>全屏显示(16:9)</PresentationFormat>
  <Paragraphs>198</Paragraphs>
  <Slides>64</Slides>
  <Notes>8</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64</vt:i4>
      </vt:variant>
    </vt:vector>
  </HeadingPairs>
  <TitlesOfParts>
    <vt:vector size="67" baseType="lpstr">
      <vt:lpstr>Arial</vt:lpstr>
      <vt:lpstr>Roboto</vt:lpstr>
      <vt:lpstr>Geometric</vt:lpstr>
      <vt:lpstr>Data &amp; Backend</vt:lpstr>
      <vt:lpstr>Topics</vt:lpstr>
      <vt:lpstr>State management</vt:lpstr>
      <vt:lpstr>Introduction</vt:lpstr>
      <vt:lpstr>PowerPoint 演示文稿</vt:lpstr>
      <vt:lpstr>Start thinking declaratively</vt:lpstr>
      <vt:lpstr>PowerPoint 演示文稿</vt:lpstr>
      <vt:lpstr>Ephemeral vs app state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Simple app state management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Networking</vt:lpstr>
      <vt:lpstr>Cross-platform http networking</vt:lpstr>
      <vt:lpstr>PowerPoint 演示文稿</vt:lpstr>
      <vt:lpstr>PowerPoint 演示文稿</vt:lpstr>
      <vt:lpstr>Platform notes</vt:lpstr>
      <vt:lpstr>Samples</vt:lpstr>
      <vt:lpstr>JSON and serialization</vt:lpstr>
      <vt:lpstr>Introduction</vt:lpstr>
      <vt:lpstr>Terminology</vt:lpstr>
      <vt:lpstr>Which JSON serialization method is right for me?</vt:lpstr>
      <vt:lpstr>PowerPoint 演示文稿</vt:lpstr>
      <vt:lpstr>PowerPoint 演示文稿</vt:lpstr>
      <vt:lpstr>Is there a GSON/Jackson/Moshi equivalent in Flutter?</vt:lpstr>
      <vt:lpstr>Serializing JSON manually using dart:convert</vt:lpstr>
      <vt:lpstr>PowerPoint 演示文稿</vt:lpstr>
      <vt:lpstr>PowerPoint 演示文稿</vt:lpstr>
      <vt:lpstr>PowerPoint 演示文稿</vt:lpstr>
      <vt:lpstr>PowerPoint 演示文稿</vt:lpstr>
      <vt:lpstr>Serializing JSON using code generation libraries</vt:lpstr>
      <vt:lpstr>PowerPoint 演示文稿</vt:lpstr>
      <vt:lpstr>PowerPoint 演示文稿</vt:lpstr>
      <vt:lpstr>PowerPoint 演示文稿</vt:lpstr>
      <vt:lpstr>PowerPoint 演示文稿</vt:lpstr>
      <vt:lpstr>PowerPoint 演示文稿</vt:lpstr>
      <vt:lpstr>Generating code for nested classes</vt:lpstr>
      <vt:lpstr>PowerPoint 演示文稿</vt:lpstr>
      <vt:lpstr>Further references</vt:lpstr>
      <vt:lpstr>Firebase</vt:lpstr>
      <vt:lpstr>Introduction</vt:lpstr>
      <vt:lpstr>PowerPoint 演示文稿</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Magic of Flutter</dc:title>
  <cp:lastModifiedBy>Walkman Neo</cp:lastModifiedBy>
  <cp:revision>100</cp:revision>
  <dcterms:modified xsi:type="dcterms:W3CDTF">2020-04-06T05:19:22Z</dcterms:modified>
</cp:coreProperties>
</file>